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s/slide3.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4.xml" ContentType="application/vnd.openxmlformats-officedocument.presentationml.slide+xml"/>
  <Override PartName="/ppt/slides/slide27.xml" ContentType="application/vnd.openxmlformats-officedocument.presentationml.slide+xml"/>
  <Override PartName="/ppt/slides/slide24.xml" ContentType="application/vnd.openxmlformats-officedocument.presentationml.slide+xml"/>
  <Override PartName="/ppt/slides/slide28.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notesSlides/notesSlide25.xml" ContentType="application/vnd.openxmlformats-officedocument.presentationml.notesSlide+xml"/>
  <Override PartName="/ppt/notesSlides/notesSlide18.xml" ContentType="application/vnd.openxmlformats-officedocument.presentationml.notesSlide+xml"/>
  <Override PartName="/ppt/slideMasters/slideMaster1.xml" ContentType="application/vnd.openxmlformats-officedocument.presentationml.slideMaster+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17.xml" ContentType="application/vnd.openxmlformats-officedocument.presentationml.notesSlide+xml"/>
  <Override PartName="/ppt/notesSlides/notesSlide19.xml" ContentType="application/vnd.openxmlformats-officedocument.presentationml.notesSlide+xml"/>
  <Override PartName="/ppt/notesSlides/notesSlide16.xml" ContentType="application/vnd.openxmlformats-officedocument.presentationml.notesSlide+xml"/>
  <Override PartName="/ppt/notesSlides/notesSlide10.xml" ContentType="application/vnd.openxmlformats-officedocument.presentationml.notesSlide+xml"/>
  <Override PartName="/ppt/notesSlides/notesSlide6.xml" ContentType="application/vnd.openxmlformats-officedocument.presentationml.notesSlide+xml"/>
  <Override PartName="/ppt/slideLayouts/slideLayout6.xml" ContentType="application/vnd.openxmlformats-officedocument.presentationml.slideLayout+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9.xml" ContentType="application/vnd.openxmlformats-officedocument.presentationml.notesSlide+xml"/>
  <Override PartName="/ppt/notesSlides/notesSlide7.xml" ContentType="application/vnd.openxmlformats-officedocument.presentationml.notesSlide+xml"/>
  <Override PartName="/ppt/slideLayouts/slideLayout5.xml" ContentType="application/vnd.openxmlformats-officedocument.presentationml.slideLayout+xml"/>
  <Override PartName="/ppt/slideLayouts/slideLayout2.xml" ContentType="application/vnd.openxmlformats-officedocument.presentationml.slideLayout+xml"/>
  <Override PartName="/ppt/notesSlides/notesSlide8.xml" ContentType="application/vnd.openxmlformats-officedocument.presentationml.notesSlid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1.xml" ContentType="application/vnd.openxmlformats-officedocument.presentationml.notesSlide+xml"/>
  <Override PartName="/ppt/notesSlides/notesSlide14.xml" ContentType="application/vnd.openxmlformats-officedocument.presentationml.notesSlid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5.xml" ContentType="application/vnd.openxmlformats-officedocument.presentationml.notesSlide+xml"/>
  <Override PartName="/ppt/slideLayouts/slideLayout13.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notesSlides/notesSlide12.xml" ContentType="application/vnd.openxmlformats-officedocument.presentationml.notesSlide+xml"/>
  <Override PartName="/ppt/notesSlides/notesSlide1.xml" ContentType="application/vnd.openxmlformats-officedocument.presentationml.notesSlide+xml"/>
  <Override PartName="/ppt/notesSlides/notesSlide13.xml" ContentType="application/vnd.openxmlformats-officedocument.presentationml.notesSlide+xml"/>
  <Override PartName="/ppt/slideLayouts/slideLayout1.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heme/theme3.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9" r:id="rId1"/>
  </p:sldMasterIdLst>
  <p:notesMasterIdLst>
    <p:notesMasterId r:id="rId34"/>
  </p:notesMasterIdLst>
  <p:handoutMasterIdLst>
    <p:handoutMasterId r:id="rId35"/>
  </p:handoutMasterIdLst>
  <p:sldIdLst>
    <p:sldId id="256" r:id="rId2"/>
    <p:sldId id="257" r:id="rId3"/>
    <p:sldId id="258" r:id="rId4"/>
    <p:sldId id="262" r:id="rId5"/>
    <p:sldId id="304" r:id="rId6"/>
    <p:sldId id="305" r:id="rId7"/>
    <p:sldId id="308" r:id="rId8"/>
    <p:sldId id="297" r:id="rId9"/>
    <p:sldId id="313" r:id="rId10"/>
    <p:sldId id="314" r:id="rId11"/>
    <p:sldId id="316" r:id="rId12"/>
    <p:sldId id="315" r:id="rId13"/>
    <p:sldId id="319" r:id="rId14"/>
    <p:sldId id="317" r:id="rId15"/>
    <p:sldId id="318" r:id="rId16"/>
    <p:sldId id="298" r:id="rId17"/>
    <p:sldId id="306" r:id="rId18"/>
    <p:sldId id="299" r:id="rId19"/>
    <p:sldId id="309" r:id="rId20"/>
    <p:sldId id="310" r:id="rId21"/>
    <p:sldId id="311" r:id="rId22"/>
    <p:sldId id="300" r:id="rId23"/>
    <p:sldId id="270" r:id="rId24"/>
    <p:sldId id="302" r:id="rId25"/>
    <p:sldId id="312" r:id="rId26"/>
    <p:sldId id="303" r:id="rId27"/>
    <p:sldId id="301" r:id="rId28"/>
    <p:sldId id="307" r:id="rId29"/>
    <p:sldId id="263" r:id="rId30"/>
    <p:sldId id="264" r:id="rId31"/>
    <p:sldId id="265" r:id="rId32"/>
    <p:sldId id="269" r:id="rId33"/>
  </p:sldIdLst>
  <p:sldSz cx="9144000" cy="5143500" type="screen16x9"/>
  <p:notesSz cx="6858000" cy="9144000"/>
  <p:embeddedFontLst>
    <p:embeddedFont>
      <p:font typeface="Rajdhani" panose="020B0604020202020204" charset="0"/>
      <p:regular r:id="rId36"/>
      <p:bold r:id="rId37"/>
    </p:embeddedFont>
    <p:embeddedFont>
      <p:font typeface="Calibri" panose="020F0502020204030204" pitchFamily="34" charset="0"/>
      <p:regular r:id="rId38"/>
      <p:bold r:id="rId39"/>
      <p:italic r:id="rId40"/>
      <p:boldItalic r:id="rId41"/>
    </p:embeddedFont>
    <p:embeddedFont>
      <p:font typeface="Josefin Slab" panose="020B0604020202020204" charset="0"/>
      <p:regular r:id="rId42"/>
      <p:bold r:id="rId43"/>
      <p:italic r:id="rId44"/>
      <p:boldItalic r:id="rId45"/>
    </p:embeddedFont>
    <p:embeddedFont>
      <p:font typeface="Fira Sans Condensed" panose="020B0604020202020204" charset="0"/>
      <p:regular r:id="rId46"/>
      <p:bold r:id="rId47"/>
      <p:italic r:id="rId48"/>
      <p:boldItalic r:id="rId49"/>
    </p:embeddedFont>
    <p:embeddedFont>
      <p:font typeface="Advent Pro Light" panose="020B0604020202020204" charset="0"/>
      <p:regular r:id="rId50"/>
      <p:bold r:id="rId51"/>
    </p:embeddedFont>
    <p:embeddedFont>
      <p:font typeface="Anton" panose="020B0604020202020204" charset="0"/>
      <p:regular r:id="rId52"/>
    </p:embeddedFont>
    <p:embeddedFont>
      <p:font typeface="Fira Sans Condensed Light" panose="020B060402020202020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8D59F1-5AE9-44DB-8DE4-18EF10A9BCB1}">
  <a:tblStyle styleId="{DE8D59F1-5AE9-44DB-8DE4-18EF10A9BC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44" autoAdjust="0"/>
    <p:restoredTop sz="94182" autoAdjust="0"/>
  </p:normalViewPr>
  <p:slideViewPr>
    <p:cSldViewPr snapToGrid="0">
      <p:cViewPr varScale="1">
        <p:scale>
          <a:sx n="91" d="100"/>
          <a:sy n="91" d="100"/>
        </p:scale>
        <p:origin x="744" y="90"/>
      </p:cViewPr>
      <p:guideLst/>
    </p:cSldViewPr>
  </p:slideViewPr>
  <p:outlineViewPr>
    <p:cViewPr>
      <p:scale>
        <a:sx n="33" d="100"/>
        <a:sy n="33" d="100"/>
      </p:scale>
      <p:origin x="0" y="-816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63" Type="http://schemas.openxmlformats.org/officeDocument/2006/relationships/customXml" Target="../customXml/item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customXml" Target="../customXml/item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8" Type="http://schemas.openxmlformats.org/officeDocument/2006/relationships/slide" Target="slides/slide7.xml"/><Relationship Id="rId51"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6.fntdata"/><Relationship Id="rId54" Type="http://schemas.openxmlformats.org/officeDocument/2006/relationships/font" Target="fonts/font19.fntdata"/><Relationship Id="rId62"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font" Target="fonts/font17.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1D38EF-42C5-44E2-A612-09FFF7DEE8A8}" type="datetimeFigureOut">
              <a:rPr lang="en-US" smtClean="0"/>
              <a:t>10/15/2020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14B4571-D33B-47B7-B566-5EBEDDDC2FCC}" type="slidenum">
              <a:rPr lang="en-US" smtClean="0"/>
              <a:t>‹#›</a:t>
            </a:fld>
            <a:endParaRPr lang="en-US"/>
          </a:p>
        </p:txBody>
      </p:sp>
    </p:spTree>
    <p:extLst>
      <p:ext uri="{BB962C8B-B14F-4D97-AF65-F5344CB8AC3E}">
        <p14:creationId xmlns:p14="http://schemas.microsoft.com/office/powerpoint/2010/main" val="736660735"/>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jpg>
</file>

<file path=ppt/media/image30.png>
</file>

<file path=ppt/media/image31.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94390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28073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20126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65abef0139_0_1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7" name="Google Shape;1717;g65abef0139_0_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11399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55624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82799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80393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02594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96129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30797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65abef0139_0_15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65abef0139_0_15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47142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9192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4307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7098bb5640_0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7098bb5640_0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75301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344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21320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solidFill>
                  <a:srgbClr val="F3F3F3"/>
                </a:solidFill>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solidFill>
                  <a:srgbClr val="F3F3F3"/>
                </a:solidFill>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solidFill>
                  <a:srgbClr val="F3F3F3"/>
                </a:solidFill>
              </a:defRPr>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rgbClr val="F3F3F3"/>
                </a:solidFill>
              </a:defRPr>
            </a:lvl1pPr>
            <a:lvl2pPr lvl="1" rtl="0">
              <a:lnSpc>
                <a:spcPct val="100000"/>
              </a:lnSpc>
              <a:spcBef>
                <a:spcPts val="1600"/>
              </a:spcBef>
              <a:spcAft>
                <a:spcPts val="0"/>
              </a:spcAft>
              <a:buNone/>
              <a:defRPr sz="1400">
                <a:solidFill>
                  <a:srgbClr val="F3F3F3"/>
                </a:solidFill>
              </a:defRPr>
            </a:lvl2pPr>
            <a:lvl3pPr lvl="2" rtl="0">
              <a:lnSpc>
                <a:spcPct val="100000"/>
              </a:lnSpc>
              <a:spcBef>
                <a:spcPts val="1600"/>
              </a:spcBef>
              <a:spcAft>
                <a:spcPts val="0"/>
              </a:spcAft>
              <a:buNone/>
              <a:defRPr sz="1400">
                <a:solidFill>
                  <a:srgbClr val="F3F3F3"/>
                </a:solidFill>
              </a:defRPr>
            </a:lvl3pPr>
            <a:lvl4pPr lvl="3" rtl="0">
              <a:lnSpc>
                <a:spcPct val="100000"/>
              </a:lnSpc>
              <a:spcBef>
                <a:spcPts val="1600"/>
              </a:spcBef>
              <a:spcAft>
                <a:spcPts val="0"/>
              </a:spcAft>
              <a:buNone/>
              <a:defRPr sz="1400">
                <a:solidFill>
                  <a:srgbClr val="F3F3F3"/>
                </a:solidFill>
              </a:defRPr>
            </a:lvl4pPr>
            <a:lvl5pPr lvl="4" rtl="0">
              <a:lnSpc>
                <a:spcPct val="100000"/>
              </a:lnSpc>
              <a:spcBef>
                <a:spcPts val="1600"/>
              </a:spcBef>
              <a:spcAft>
                <a:spcPts val="0"/>
              </a:spcAft>
              <a:buNone/>
              <a:defRPr sz="1400">
                <a:solidFill>
                  <a:srgbClr val="F3F3F3"/>
                </a:solidFill>
              </a:defRPr>
            </a:lvl5pPr>
            <a:lvl6pPr lvl="5" rtl="0">
              <a:lnSpc>
                <a:spcPct val="100000"/>
              </a:lnSpc>
              <a:spcBef>
                <a:spcPts val="1600"/>
              </a:spcBef>
              <a:spcAft>
                <a:spcPts val="0"/>
              </a:spcAft>
              <a:buNone/>
              <a:defRPr sz="1400">
                <a:solidFill>
                  <a:srgbClr val="F3F3F3"/>
                </a:solidFill>
              </a:defRPr>
            </a:lvl6pPr>
            <a:lvl7pPr lvl="6" rtl="0">
              <a:lnSpc>
                <a:spcPct val="100000"/>
              </a:lnSpc>
              <a:spcBef>
                <a:spcPts val="1600"/>
              </a:spcBef>
              <a:spcAft>
                <a:spcPts val="0"/>
              </a:spcAft>
              <a:buNone/>
              <a:defRPr sz="1400">
                <a:solidFill>
                  <a:srgbClr val="F3F3F3"/>
                </a:solidFill>
              </a:defRPr>
            </a:lvl7pPr>
            <a:lvl8pPr lvl="7" rtl="0">
              <a:lnSpc>
                <a:spcPct val="100000"/>
              </a:lnSpc>
              <a:spcBef>
                <a:spcPts val="1600"/>
              </a:spcBef>
              <a:spcAft>
                <a:spcPts val="0"/>
              </a:spcAft>
              <a:buNone/>
              <a:defRPr sz="1400">
                <a:solidFill>
                  <a:srgbClr val="F3F3F3"/>
                </a:solidFill>
              </a:defRPr>
            </a:lvl8pPr>
            <a:lvl9pPr lvl="8" rtl="0">
              <a:lnSpc>
                <a:spcPct val="100000"/>
              </a:lnSpc>
              <a:spcBef>
                <a:spcPts val="1600"/>
              </a:spcBef>
              <a:spcAft>
                <a:spcPts val="1600"/>
              </a:spcAft>
              <a:buNone/>
              <a:defRPr sz="1400">
                <a:solidFill>
                  <a:srgbClr val="F3F3F3"/>
                </a:solidFill>
              </a:defRPr>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rgbClr val="F3F3F3"/>
                </a:solidFill>
              </a:defRPr>
            </a:lvl1pPr>
            <a:lvl2pPr lvl="1" rtl="0">
              <a:lnSpc>
                <a:spcPct val="100000"/>
              </a:lnSpc>
              <a:spcBef>
                <a:spcPts val="1600"/>
              </a:spcBef>
              <a:spcAft>
                <a:spcPts val="0"/>
              </a:spcAft>
              <a:buNone/>
              <a:defRPr sz="1400">
                <a:solidFill>
                  <a:srgbClr val="F3F3F3"/>
                </a:solidFill>
              </a:defRPr>
            </a:lvl2pPr>
            <a:lvl3pPr lvl="2" rtl="0">
              <a:lnSpc>
                <a:spcPct val="100000"/>
              </a:lnSpc>
              <a:spcBef>
                <a:spcPts val="1600"/>
              </a:spcBef>
              <a:spcAft>
                <a:spcPts val="0"/>
              </a:spcAft>
              <a:buNone/>
              <a:defRPr sz="1400">
                <a:solidFill>
                  <a:srgbClr val="F3F3F3"/>
                </a:solidFill>
              </a:defRPr>
            </a:lvl3pPr>
            <a:lvl4pPr lvl="3" rtl="0">
              <a:lnSpc>
                <a:spcPct val="100000"/>
              </a:lnSpc>
              <a:spcBef>
                <a:spcPts val="1600"/>
              </a:spcBef>
              <a:spcAft>
                <a:spcPts val="0"/>
              </a:spcAft>
              <a:buNone/>
              <a:defRPr sz="1400">
                <a:solidFill>
                  <a:srgbClr val="F3F3F3"/>
                </a:solidFill>
              </a:defRPr>
            </a:lvl4pPr>
            <a:lvl5pPr lvl="4" rtl="0">
              <a:lnSpc>
                <a:spcPct val="100000"/>
              </a:lnSpc>
              <a:spcBef>
                <a:spcPts val="1600"/>
              </a:spcBef>
              <a:spcAft>
                <a:spcPts val="0"/>
              </a:spcAft>
              <a:buNone/>
              <a:defRPr sz="1400">
                <a:solidFill>
                  <a:srgbClr val="F3F3F3"/>
                </a:solidFill>
              </a:defRPr>
            </a:lvl5pPr>
            <a:lvl6pPr lvl="5" rtl="0">
              <a:lnSpc>
                <a:spcPct val="100000"/>
              </a:lnSpc>
              <a:spcBef>
                <a:spcPts val="1600"/>
              </a:spcBef>
              <a:spcAft>
                <a:spcPts val="0"/>
              </a:spcAft>
              <a:buNone/>
              <a:defRPr sz="1400">
                <a:solidFill>
                  <a:srgbClr val="F3F3F3"/>
                </a:solidFill>
              </a:defRPr>
            </a:lvl6pPr>
            <a:lvl7pPr lvl="6" rtl="0">
              <a:lnSpc>
                <a:spcPct val="100000"/>
              </a:lnSpc>
              <a:spcBef>
                <a:spcPts val="1600"/>
              </a:spcBef>
              <a:spcAft>
                <a:spcPts val="0"/>
              </a:spcAft>
              <a:buNone/>
              <a:defRPr sz="1400">
                <a:solidFill>
                  <a:srgbClr val="F3F3F3"/>
                </a:solidFill>
              </a:defRPr>
            </a:lvl7pPr>
            <a:lvl8pPr lvl="7" rtl="0">
              <a:lnSpc>
                <a:spcPct val="100000"/>
              </a:lnSpc>
              <a:spcBef>
                <a:spcPts val="1600"/>
              </a:spcBef>
              <a:spcAft>
                <a:spcPts val="0"/>
              </a:spcAft>
              <a:buNone/>
              <a:defRPr sz="1400">
                <a:solidFill>
                  <a:srgbClr val="F3F3F3"/>
                </a:solidFill>
              </a:defRPr>
            </a:lvl8pPr>
            <a:lvl9pPr lvl="8" rtl="0">
              <a:lnSpc>
                <a:spcPct val="100000"/>
              </a:lnSpc>
              <a:spcBef>
                <a:spcPts val="1600"/>
              </a:spcBef>
              <a:spcAft>
                <a:spcPts val="1600"/>
              </a:spcAft>
              <a:buNone/>
              <a:defRPr sz="1400">
                <a:solidFill>
                  <a:srgbClr val="F3F3F3"/>
                </a:solidFill>
              </a:defRPr>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solidFill>
                  <a:srgbClr val="F3F3F3"/>
                </a:solidFill>
              </a:defRPr>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F3F3F3"/>
                </a:solidFill>
              </a:defRPr>
            </a:lvl1pPr>
            <a:lvl2pPr lvl="1" rtl="0">
              <a:spcBef>
                <a:spcPts val="1600"/>
              </a:spcBef>
              <a:spcAft>
                <a:spcPts val="0"/>
              </a:spcAft>
              <a:buNone/>
              <a:defRPr sz="1400">
                <a:solidFill>
                  <a:srgbClr val="F3F3F3"/>
                </a:solidFill>
              </a:defRPr>
            </a:lvl2pPr>
            <a:lvl3pPr lvl="2" rtl="0">
              <a:spcBef>
                <a:spcPts val="1600"/>
              </a:spcBef>
              <a:spcAft>
                <a:spcPts val="0"/>
              </a:spcAft>
              <a:buNone/>
              <a:defRPr sz="1400">
                <a:solidFill>
                  <a:srgbClr val="F3F3F3"/>
                </a:solidFill>
              </a:defRPr>
            </a:lvl3pPr>
            <a:lvl4pPr lvl="3" rtl="0">
              <a:spcBef>
                <a:spcPts val="1600"/>
              </a:spcBef>
              <a:spcAft>
                <a:spcPts val="0"/>
              </a:spcAft>
              <a:buNone/>
              <a:defRPr sz="1400">
                <a:solidFill>
                  <a:srgbClr val="F3F3F3"/>
                </a:solidFill>
              </a:defRPr>
            </a:lvl4pPr>
            <a:lvl5pPr lvl="4" rtl="0">
              <a:spcBef>
                <a:spcPts val="1600"/>
              </a:spcBef>
              <a:spcAft>
                <a:spcPts val="0"/>
              </a:spcAft>
              <a:buNone/>
              <a:defRPr sz="1400">
                <a:solidFill>
                  <a:srgbClr val="F3F3F3"/>
                </a:solidFill>
              </a:defRPr>
            </a:lvl5pPr>
            <a:lvl6pPr lvl="5" rtl="0">
              <a:spcBef>
                <a:spcPts val="1600"/>
              </a:spcBef>
              <a:spcAft>
                <a:spcPts val="0"/>
              </a:spcAft>
              <a:buNone/>
              <a:defRPr sz="1400">
                <a:solidFill>
                  <a:srgbClr val="F3F3F3"/>
                </a:solidFill>
              </a:defRPr>
            </a:lvl6pPr>
            <a:lvl7pPr lvl="6" rtl="0">
              <a:spcBef>
                <a:spcPts val="1600"/>
              </a:spcBef>
              <a:spcAft>
                <a:spcPts val="0"/>
              </a:spcAft>
              <a:buNone/>
              <a:defRPr sz="1400">
                <a:solidFill>
                  <a:srgbClr val="F3F3F3"/>
                </a:solidFill>
              </a:defRPr>
            </a:lvl7pPr>
            <a:lvl8pPr lvl="7" rtl="0">
              <a:spcBef>
                <a:spcPts val="1600"/>
              </a:spcBef>
              <a:spcAft>
                <a:spcPts val="0"/>
              </a:spcAft>
              <a:buNone/>
              <a:defRPr sz="1400">
                <a:solidFill>
                  <a:srgbClr val="F3F3F3"/>
                </a:solidFill>
              </a:defRPr>
            </a:lvl8pPr>
            <a:lvl9pPr lvl="8" rtl="0">
              <a:spcBef>
                <a:spcPts val="1600"/>
              </a:spcBef>
              <a:spcAft>
                <a:spcPts val="1600"/>
              </a:spcAft>
              <a:buNone/>
              <a:defRPr sz="1400">
                <a:solidFill>
                  <a:srgbClr val="F3F3F3"/>
                </a:solidFill>
              </a:defRPr>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F3F3F3"/>
                </a:solidFill>
              </a:defRPr>
            </a:lvl1pPr>
            <a:lvl2pPr lvl="1" rtl="0">
              <a:spcBef>
                <a:spcPts val="1600"/>
              </a:spcBef>
              <a:spcAft>
                <a:spcPts val="0"/>
              </a:spcAft>
              <a:buNone/>
              <a:defRPr sz="1400">
                <a:solidFill>
                  <a:srgbClr val="F3F3F3"/>
                </a:solidFill>
              </a:defRPr>
            </a:lvl2pPr>
            <a:lvl3pPr lvl="2" rtl="0">
              <a:spcBef>
                <a:spcPts val="1600"/>
              </a:spcBef>
              <a:spcAft>
                <a:spcPts val="0"/>
              </a:spcAft>
              <a:buNone/>
              <a:defRPr sz="1400">
                <a:solidFill>
                  <a:srgbClr val="F3F3F3"/>
                </a:solidFill>
              </a:defRPr>
            </a:lvl3pPr>
            <a:lvl4pPr lvl="3" rtl="0">
              <a:spcBef>
                <a:spcPts val="1600"/>
              </a:spcBef>
              <a:spcAft>
                <a:spcPts val="0"/>
              </a:spcAft>
              <a:buNone/>
              <a:defRPr sz="1400">
                <a:solidFill>
                  <a:srgbClr val="F3F3F3"/>
                </a:solidFill>
              </a:defRPr>
            </a:lvl4pPr>
            <a:lvl5pPr lvl="4" rtl="0">
              <a:spcBef>
                <a:spcPts val="1600"/>
              </a:spcBef>
              <a:spcAft>
                <a:spcPts val="0"/>
              </a:spcAft>
              <a:buNone/>
              <a:defRPr sz="1400">
                <a:solidFill>
                  <a:srgbClr val="F3F3F3"/>
                </a:solidFill>
              </a:defRPr>
            </a:lvl5pPr>
            <a:lvl6pPr lvl="5" rtl="0">
              <a:spcBef>
                <a:spcPts val="1600"/>
              </a:spcBef>
              <a:spcAft>
                <a:spcPts val="0"/>
              </a:spcAft>
              <a:buNone/>
              <a:defRPr sz="1400">
                <a:solidFill>
                  <a:srgbClr val="F3F3F3"/>
                </a:solidFill>
              </a:defRPr>
            </a:lvl6pPr>
            <a:lvl7pPr lvl="6" rtl="0">
              <a:spcBef>
                <a:spcPts val="1600"/>
              </a:spcBef>
              <a:spcAft>
                <a:spcPts val="0"/>
              </a:spcAft>
              <a:buNone/>
              <a:defRPr sz="1400">
                <a:solidFill>
                  <a:srgbClr val="F3F3F3"/>
                </a:solidFill>
              </a:defRPr>
            </a:lvl7pPr>
            <a:lvl8pPr lvl="7" rtl="0">
              <a:spcBef>
                <a:spcPts val="1600"/>
              </a:spcBef>
              <a:spcAft>
                <a:spcPts val="0"/>
              </a:spcAft>
              <a:buNone/>
              <a:defRPr sz="1400">
                <a:solidFill>
                  <a:srgbClr val="F3F3F3"/>
                </a:solidFill>
              </a:defRPr>
            </a:lvl8pPr>
            <a:lvl9pPr lvl="8" rtl="0">
              <a:spcBef>
                <a:spcPts val="1600"/>
              </a:spcBef>
              <a:spcAft>
                <a:spcPts val="1600"/>
              </a:spcAft>
              <a:buNone/>
              <a:defRPr sz="1400">
                <a:solidFill>
                  <a:srgbClr val="F3F3F3"/>
                </a:solidFill>
              </a:defRPr>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solidFill>
                  <a:srgbClr val="F3F3F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solidFill>
                  <a:srgbClr val="F3F3F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solidFill>
                  <a:srgbClr val="F3F3F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solidFill>
                  <a:srgbClr val="F3F3F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18" name="Google Shape;18;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9" name="Google Shape;19;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20" name="Google Shape;20;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21" name="Google Shape;21;p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solidFill>
                  <a:srgbClr val="F3F3F3"/>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solidFill>
                  <a:srgbClr val="F3F3F3"/>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solidFill>
                  <a:srgbClr val="F3F3F3"/>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solidFill>
                  <a:srgbClr val="F3F3F3"/>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C343D"/>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1pPr>
            <a:lvl2pPr lvl="1">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2pPr>
            <a:lvl3pPr lvl="2">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3pPr>
            <a:lvl4pPr lvl="3">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4pPr>
            <a:lvl5pPr lvl="4">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5pPr>
            <a:lvl6pPr lvl="5">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6pPr>
            <a:lvl7pPr lvl="6">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7pPr>
            <a:lvl8pPr lvl="7">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8pPr>
            <a:lvl9pPr lvl="8">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9" r:id="rId9"/>
    <p:sldLayoutId id="2147483660" r:id="rId10"/>
    <p:sldLayoutId id="2147483661" r:id="rId11"/>
    <p:sldLayoutId id="2147483666" r:id="rId12"/>
    <p:sldLayoutId id="2147483667"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342899" y="1139150"/>
            <a:ext cx="5195455" cy="2590500"/>
          </a:xfrm>
          <a:prstGeom prst="rect">
            <a:avLst/>
          </a:prstGeom>
        </p:spPr>
        <p:txBody>
          <a:bodyPr spcFirstLastPara="1" wrap="square" lIns="91425" tIns="91425" rIns="91425" bIns="91425" anchor="b" anchorCtr="0">
            <a:noAutofit/>
          </a:bodyPr>
          <a:lstStyle/>
          <a:p>
            <a:pPr lvl="0"/>
            <a:r>
              <a:rPr lang="en-US" sz="4400"/>
              <a:t>Data Transformation </a:t>
            </a:r>
            <a:r>
              <a:rPr lang="en-US" sz="4400" smtClean="0"/>
              <a:t>               ----------and ----------</a:t>
            </a:r>
            <a:br>
              <a:rPr lang="en-US" sz="4400" smtClean="0"/>
            </a:br>
            <a:r>
              <a:rPr lang="en-US" sz="4400" smtClean="0"/>
              <a:t>Data Discretization</a:t>
            </a:r>
            <a:endParaRPr sz="4400">
              <a:latin typeface="Rajdhani"/>
              <a:ea typeface="Rajdhani"/>
              <a:cs typeface="Rajdhani"/>
              <a:sym typeface="Rajdhani"/>
            </a:endParaRPr>
          </a:p>
        </p:txBody>
      </p:sp>
      <p:sp>
        <p:nvSpPr>
          <p:cNvPr id="103" name="Google Shape;103;p24"/>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mtClean="0">
                <a:latin typeface="Fira Sans Condensed Light"/>
                <a:ea typeface="Fira Sans Condensed Light"/>
                <a:cs typeface="Fira Sans Condensed Light"/>
                <a:sym typeface="Fira Sans Condensed Light"/>
              </a:rPr>
              <a:t>Chuyển đổi dữ liệu &amp; Tiết lộ dữ liệu</a:t>
            </a:r>
            <a:endParaRPr>
              <a:latin typeface="Fira Sans Condensed Light"/>
              <a:ea typeface="Fira Sans Condensed Light"/>
              <a:cs typeface="Fira Sans Condensed Light"/>
              <a:sym typeface="Fira Sans Condensed Light"/>
            </a:endParaRPr>
          </a:p>
        </p:txBody>
      </p:sp>
      <p:pic>
        <p:nvPicPr>
          <p:cNvPr id="104" name="Google Shape;104;p24"/>
          <p:cNvPicPr preferRelativeResize="0"/>
          <p:nvPr/>
        </p:nvPicPr>
        <p:blipFill rotWithShape="1">
          <a:blip r:embed="rId4">
            <a:alphaModFix/>
          </a:blip>
          <a:srcRect l="6664" t="4858" r="6220" b="5495"/>
          <a:stretch/>
        </p:blipFill>
        <p:spPr>
          <a:xfrm>
            <a:off x="4825368" y="380816"/>
            <a:ext cx="4197350" cy="4319530"/>
          </a:xfrm>
          <a:prstGeom prst="rect">
            <a:avLst/>
          </a:prstGeom>
          <a:noFill/>
          <a:ln>
            <a:noFill/>
          </a:ln>
        </p:spPr>
      </p:pic>
      <p:sp>
        <p:nvSpPr>
          <p:cNvPr id="2" name="TextBox 1"/>
          <p:cNvSpPr txBox="1"/>
          <p:nvPr/>
        </p:nvSpPr>
        <p:spPr>
          <a:xfrm>
            <a:off x="8791218" y="4700346"/>
            <a:ext cx="231500" cy="307777"/>
          </a:xfrm>
          <a:prstGeom prst="rect">
            <a:avLst/>
          </a:prstGeom>
          <a:noFill/>
        </p:spPr>
        <p:txBody>
          <a:bodyPr wrap="square" rtlCol="0">
            <a:spAutoFit/>
          </a:bodyPr>
          <a:lstStyle/>
          <a:p>
            <a:r>
              <a:rPr lang="en-US" b="1" smtClean="0">
                <a:solidFill>
                  <a:schemeClr val="tx2"/>
                </a:solidFill>
                <a:latin typeface="+mj-lt"/>
              </a:rPr>
              <a:t>1</a:t>
            </a:r>
            <a:endParaRPr lang="en-US" b="1">
              <a:solidFill>
                <a:schemeClr val="tx2"/>
              </a:solidFill>
              <a:latin typeface="+mj-l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a:t>2. Chuyển đổi dữ liệu bằng cách chuẩn hóa</a:t>
            </a:r>
          </a:p>
        </p:txBody>
      </p:sp>
      <p:sp>
        <p:nvSpPr>
          <p:cNvPr id="3" name="TextBox 2"/>
          <p:cNvSpPr txBox="1"/>
          <p:nvPr/>
        </p:nvSpPr>
        <p:spPr>
          <a:xfrm>
            <a:off x="896746" y="2433343"/>
            <a:ext cx="2033491" cy="1077218"/>
          </a:xfrm>
          <a:prstGeom prst="rect">
            <a:avLst/>
          </a:prstGeom>
          <a:noFill/>
        </p:spPr>
        <p:txBody>
          <a:bodyPr wrap="square" rtlCol="0">
            <a:spAutoFit/>
          </a:bodyPr>
          <a:lstStyle/>
          <a:p>
            <a:r>
              <a:rPr lang="en-US" sz="3200" b="1" smtClean="0">
                <a:solidFill>
                  <a:schemeClr val="tx2"/>
                </a:solidFill>
                <a:latin typeface="Rajdhani" panose="020B0604020202020204" charset="0"/>
                <a:cs typeface="Rajdhani" panose="020B0604020202020204" charset="0"/>
              </a:rPr>
              <a:t>Chuẩn hóa </a:t>
            </a:r>
            <a:r>
              <a:rPr lang="en-US" sz="3200" b="1" smtClean="0">
                <a:solidFill>
                  <a:schemeClr val="tx2"/>
                </a:solidFill>
                <a:latin typeface="Rajdhani" panose="020B0604020202020204" charset="0"/>
                <a:cs typeface="Rajdhani" panose="020B0604020202020204" charset="0"/>
              </a:rPr>
              <a:t>Min-Max</a:t>
            </a:r>
            <a:endParaRPr lang="en-US" sz="3200" b="1">
              <a:solidFill>
                <a:schemeClr val="tx2"/>
              </a:solidFill>
              <a:latin typeface="Rajdhani" panose="020B0604020202020204" charset="0"/>
              <a:cs typeface="Rajdhani" panose="020B0604020202020204" charset="0"/>
            </a:endParaRPr>
          </a:p>
        </p:txBody>
      </p:sp>
      <p:pic>
        <p:nvPicPr>
          <p:cNvPr id="4" name="Picture 3"/>
          <p:cNvPicPr>
            <a:picLocks noChangeAspect="1"/>
          </p:cNvPicPr>
          <p:nvPr/>
        </p:nvPicPr>
        <p:blipFill>
          <a:blip r:embed="rId2"/>
          <a:stretch>
            <a:fillRect/>
          </a:stretch>
        </p:blipFill>
        <p:spPr>
          <a:xfrm>
            <a:off x="3270971" y="1931128"/>
            <a:ext cx="5553075" cy="647700"/>
          </a:xfrm>
          <a:prstGeom prst="rect">
            <a:avLst/>
          </a:prstGeom>
        </p:spPr>
      </p:pic>
      <p:sp>
        <p:nvSpPr>
          <p:cNvPr id="5" name="TextBox 4"/>
          <p:cNvSpPr txBox="1"/>
          <p:nvPr/>
        </p:nvSpPr>
        <p:spPr>
          <a:xfrm>
            <a:off x="3270971" y="2772957"/>
            <a:ext cx="5104102" cy="1384995"/>
          </a:xfrm>
          <a:prstGeom prst="rect">
            <a:avLst/>
          </a:prstGeom>
          <a:noFill/>
        </p:spPr>
        <p:txBody>
          <a:bodyPr wrap="square" rtlCol="0">
            <a:spAutoFit/>
          </a:bodyPr>
          <a:lstStyle/>
          <a:p>
            <a:r>
              <a:rPr lang="en-US" b="1" smtClean="0">
                <a:solidFill>
                  <a:schemeClr val="tx2"/>
                </a:solidFill>
              </a:rPr>
              <a:t>Giải Thích: v’: giá trị mới</a:t>
            </a:r>
          </a:p>
          <a:p>
            <a:r>
              <a:rPr lang="en-US" b="1" smtClean="0">
                <a:solidFill>
                  <a:schemeClr val="tx2"/>
                </a:solidFill>
              </a:rPr>
              <a:t>	v: giá trị cũ </a:t>
            </a:r>
          </a:p>
          <a:p>
            <a:r>
              <a:rPr lang="en-US" b="1" smtClean="0">
                <a:solidFill>
                  <a:schemeClr val="tx2"/>
                </a:solidFill>
              </a:rPr>
              <a:t>	MinA: giá trị nhỏ nhất của thuộc tính</a:t>
            </a:r>
          </a:p>
          <a:p>
            <a:r>
              <a:rPr lang="en-US" b="1">
                <a:solidFill>
                  <a:schemeClr val="tx2"/>
                </a:solidFill>
              </a:rPr>
              <a:t>	</a:t>
            </a:r>
            <a:r>
              <a:rPr lang="en-US" b="1" smtClean="0">
                <a:solidFill>
                  <a:schemeClr val="tx2"/>
                </a:solidFill>
              </a:rPr>
              <a:t>MaxA: giá trị lớn nhất của thuộc tính</a:t>
            </a:r>
          </a:p>
          <a:p>
            <a:r>
              <a:rPr lang="en-US" b="1">
                <a:solidFill>
                  <a:schemeClr val="tx2"/>
                </a:solidFill>
              </a:rPr>
              <a:t>	</a:t>
            </a:r>
            <a:r>
              <a:rPr lang="en-US" b="1" smtClean="0">
                <a:solidFill>
                  <a:schemeClr val="tx2"/>
                </a:solidFill>
              </a:rPr>
              <a:t>new_MinA: giá trị nhỏ nhất trong khoảng mới</a:t>
            </a:r>
          </a:p>
          <a:p>
            <a:r>
              <a:rPr lang="en-US" b="1">
                <a:solidFill>
                  <a:schemeClr val="tx2"/>
                </a:solidFill>
              </a:rPr>
              <a:t>	</a:t>
            </a:r>
            <a:r>
              <a:rPr lang="en-US" b="1" smtClean="0">
                <a:solidFill>
                  <a:schemeClr val="tx2"/>
                </a:solidFill>
              </a:rPr>
              <a:t>new_MaxA: giá trị lớn nhất trong khoảng mới</a:t>
            </a:r>
            <a:endParaRPr lang="en-US" b="1">
              <a:solidFill>
                <a:schemeClr val="tx2"/>
              </a:solidFill>
            </a:endParaRPr>
          </a:p>
        </p:txBody>
      </p:sp>
      <p:sp>
        <p:nvSpPr>
          <p:cNvPr id="6" name="TextBox 5"/>
          <p:cNvSpPr txBox="1"/>
          <p:nvPr/>
        </p:nvSpPr>
        <p:spPr>
          <a:xfrm>
            <a:off x="3603480" y="1408198"/>
            <a:ext cx="1285929" cy="400110"/>
          </a:xfrm>
          <a:prstGeom prst="rect">
            <a:avLst/>
          </a:prstGeom>
          <a:noFill/>
        </p:spPr>
        <p:txBody>
          <a:bodyPr wrap="none" rtlCol="0">
            <a:spAutoFit/>
          </a:bodyPr>
          <a:lstStyle/>
          <a:p>
            <a:r>
              <a:rPr lang="en-US" sz="2000" b="1" smtClean="0">
                <a:solidFill>
                  <a:schemeClr val="tx2"/>
                </a:solidFill>
                <a:latin typeface="Rajdhani" panose="020B0604020202020204" charset="0"/>
                <a:cs typeface="Rajdhani" panose="020B0604020202020204" charset="0"/>
              </a:rPr>
              <a:t>Công thức</a:t>
            </a:r>
            <a:endParaRPr lang="en-US" sz="2000" b="1">
              <a:solidFill>
                <a:schemeClr val="tx2"/>
              </a:solidFill>
              <a:latin typeface="Rajdhani" panose="020B0604020202020204" charset="0"/>
              <a:cs typeface="Rajdhani" panose="020B0604020202020204" charset="0"/>
            </a:endParaRPr>
          </a:p>
        </p:txBody>
      </p:sp>
      <p:sp>
        <p:nvSpPr>
          <p:cNvPr id="7" name="TextBox 6"/>
          <p:cNvSpPr txBox="1"/>
          <p:nvPr/>
        </p:nvSpPr>
        <p:spPr>
          <a:xfrm>
            <a:off x="8618483" y="4700346"/>
            <a:ext cx="404235" cy="307777"/>
          </a:xfrm>
          <a:prstGeom prst="rect">
            <a:avLst/>
          </a:prstGeom>
          <a:noFill/>
        </p:spPr>
        <p:txBody>
          <a:bodyPr wrap="square" rtlCol="0">
            <a:spAutoFit/>
          </a:bodyPr>
          <a:lstStyle/>
          <a:p>
            <a:r>
              <a:rPr lang="en-US" b="1" smtClean="0">
                <a:solidFill>
                  <a:schemeClr val="tx2"/>
                </a:solidFill>
                <a:latin typeface="+mj-lt"/>
              </a:rPr>
              <a:t>10</a:t>
            </a:r>
            <a:endParaRPr lang="en-US" b="1">
              <a:solidFill>
                <a:schemeClr val="tx2"/>
              </a:solidFill>
              <a:latin typeface="+mj-lt"/>
            </a:endParaRPr>
          </a:p>
        </p:txBody>
      </p:sp>
    </p:spTree>
    <p:extLst>
      <p:ext uri="{BB962C8B-B14F-4D97-AF65-F5344CB8AC3E}">
        <p14:creationId xmlns:p14="http://schemas.microsoft.com/office/powerpoint/2010/main" val="2374679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a:t>2. Chuyển đổi dữ liệu bằng cách chuẩn hóa</a:t>
            </a:r>
            <a:endParaRPr lang="en-US"/>
          </a:p>
        </p:txBody>
      </p:sp>
      <p:sp>
        <p:nvSpPr>
          <p:cNvPr id="3" name="Rectangle 2"/>
          <p:cNvSpPr/>
          <p:nvPr/>
        </p:nvSpPr>
        <p:spPr>
          <a:xfrm>
            <a:off x="929469" y="2481669"/>
            <a:ext cx="2130983" cy="1077218"/>
          </a:xfrm>
          <a:prstGeom prst="rect">
            <a:avLst/>
          </a:prstGeom>
        </p:spPr>
        <p:txBody>
          <a:bodyPr wrap="square">
            <a:spAutoFit/>
          </a:bodyPr>
          <a:lstStyle/>
          <a:p>
            <a:r>
              <a:rPr lang="en-US" sz="3200" b="1">
                <a:solidFill>
                  <a:schemeClr val="tx2"/>
                </a:solidFill>
                <a:latin typeface="Rajdhani" panose="020B0604020202020204" charset="0"/>
                <a:cs typeface="Rajdhani" panose="020B0604020202020204" charset="0"/>
              </a:rPr>
              <a:t>Chuẩn hóa Min-Max</a:t>
            </a:r>
            <a:endParaRPr lang="en-US" sz="3200" b="1">
              <a:solidFill>
                <a:schemeClr val="tx2"/>
              </a:solidFill>
              <a:latin typeface="Rajdhani" panose="020B0604020202020204" charset="0"/>
              <a:cs typeface="Rajdhani" panose="020B0604020202020204" charset="0"/>
            </a:endParaRPr>
          </a:p>
        </p:txBody>
      </p:sp>
      <p:pic>
        <p:nvPicPr>
          <p:cNvPr id="4" name="Picture 3"/>
          <p:cNvPicPr>
            <a:picLocks noChangeAspect="1"/>
          </p:cNvPicPr>
          <p:nvPr/>
        </p:nvPicPr>
        <p:blipFill>
          <a:blip r:embed="rId2"/>
          <a:stretch>
            <a:fillRect/>
          </a:stretch>
        </p:blipFill>
        <p:spPr>
          <a:xfrm>
            <a:off x="3170526" y="1553007"/>
            <a:ext cx="5629275" cy="1019175"/>
          </a:xfrm>
          <a:prstGeom prst="rect">
            <a:avLst/>
          </a:prstGeom>
        </p:spPr>
      </p:pic>
      <p:pic>
        <p:nvPicPr>
          <p:cNvPr id="5" name="Picture 4"/>
          <p:cNvPicPr>
            <a:picLocks noChangeAspect="1"/>
          </p:cNvPicPr>
          <p:nvPr/>
        </p:nvPicPr>
        <p:blipFill>
          <a:blip r:embed="rId3"/>
          <a:stretch>
            <a:fillRect/>
          </a:stretch>
        </p:blipFill>
        <p:spPr>
          <a:xfrm>
            <a:off x="3170526" y="2930238"/>
            <a:ext cx="1323975" cy="1257300"/>
          </a:xfrm>
          <a:prstGeom prst="rect">
            <a:avLst/>
          </a:prstGeom>
        </p:spPr>
      </p:pic>
      <p:pic>
        <p:nvPicPr>
          <p:cNvPr id="6" name="Picture 5"/>
          <p:cNvPicPr>
            <a:picLocks noChangeAspect="1"/>
          </p:cNvPicPr>
          <p:nvPr/>
        </p:nvPicPr>
        <p:blipFill>
          <a:blip r:embed="rId4"/>
          <a:stretch>
            <a:fillRect/>
          </a:stretch>
        </p:blipFill>
        <p:spPr>
          <a:xfrm>
            <a:off x="4604575" y="2930238"/>
            <a:ext cx="4195226" cy="1257300"/>
          </a:xfrm>
          <a:prstGeom prst="rect">
            <a:avLst/>
          </a:prstGeom>
        </p:spPr>
      </p:pic>
      <p:sp>
        <p:nvSpPr>
          <p:cNvPr id="7" name="TextBox 6"/>
          <p:cNvSpPr txBox="1"/>
          <p:nvPr/>
        </p:nvSpPr>
        <p:spPr>
          <a:xfrm>
            <a:off x="8597462" y="4700346"/>
            <a:ext cx="425256" cy="307777"/>
          </a:xfrm>
          <a:prstGeom prst="rect">
            <a:avLst/>
          </a:prstGeom>
          <a:noFill/>
        </p:spPr>
        <p:txBody>
          <a:bodyPr wrap="square" rtlCol="0">
            <a:spAutoFit/>
          </a:bodyPr>
          <a:lstStyle/>
          <a:p>
            <a:r>
              <a:rPr lang="en-US" b="1" smtClean="0">
                <a:solidFill>
                  <a:schemeClr val="tx2"/>
                </a:solidFill>
                <a:latin typeface="+mj-lt"/>
              </a:rPr>
              <a:t>11</a:t>
            </a:r>
            <a:endParaRPr lang="en-US" b="1">
              <a:solidFill>
                <a:schemeClr val="tx2"/>
              </a:solidFill>
              <a:latin typeface="+mj-lt"/>
            </a:endParaRPr>
          </a:p>
        </p:txBody>
      </p:sp>
    </p:spTree>
    <p:extLst>
      <p:ext uri="{BB962C8B-B14F-4D97-AF65-F5344CB8AC3E}">
        <p14:creationId xmlns:p14="http://schemas.microsoft.com/office/powerpoint/2010/main" val="3686492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arn(inVertical)">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a:t>2. Chuyển đổi dữ liệu bằng cách chuẩn hóa</a:t>
            </a:r>
            <a:endParaRPr lang="en-US"/>
          </a:p>
        </p:txBody>
      </p:sp>
      <p:sp>
        <p:nvSpPr>
          <p:cNvPr id="3" name="Rectangle 2"/>
          <p:cNvSpPr/>
          <p:nvPr/>
        </p:nvSpPr>
        <p:spPr>
          <a:xfrm>
            <a:off x="996681" y="2085353"/>
            <a:ext cx="2411537" cy="1569660"/>
          </a:xfrm>
          <a:prstGeom prst="rect">
            <a:avLst/>
          </a:prstGeom>
        </p:spPr>
        <p:txBody>
          <a:bodyPr wrap="square">
            <a:spAutoFit/>
          </a:bodyPr>
          <a:lstStyle/>
          <a:p>
            <a:r>
              <a:rPr lang="en-US" sz="3200" b="1">
                <a:solidFill>
                  <a:schemeClr val="tx2"/>
                </a:solidFill>
                <a:latin typeface="Rajdhani" panose="020B0604020202020204" charset="0"/>
                <a:cs typeface="Rajdhani" panose="020B0604020202020204" charset="0"/>
              </a:rPr>
              <a:t>Chuẩn hóa </a:t>
            </a:r>
            <a:r>
              <a:rPr lang="en-US" sz="3200" b="1" smtClean="0">
                <a:solidFill>
                  <a:schemeClr val="tx2"/>
                </a:solidFill>
                <a:latin typeface="Rajdhani" panose="020B0604020202020204" charset="0"/>
                <a:cs typeface="Rajdhani" panose="020B0604020202020204" charset="0"/>
              </a:rPr>
              <a:t>điểm số Z</a:t>
            </a:r>
          </a:p>
          <a:p>
            <a:r>
              <a:rPr lang="en-US" sz="3200" b="1" smtClean="0">
                <a:solidFill>
                  <a:schemeClr val="tx2"/>
                </a:solidFill>
                <a:latin typeface="Rajdhani" panose="020B0604020202020204" charset="0"/>
                <a:cs typeface="Rajdhani" panose="020B0604020202020204" charset="0"/>
              </a:rPr>
              <a:t>(Z-socre)</a:t>
            </a:r>
            <a:endParaRPr lang="en-US" sz="3200" b="1">
              <a:solidFill>
                <a:schemeClr val="tx2"/>
              </a:solidFill>
              <a:latin typeface="Rajdhani" panose="020B0604020202020204" charset="0"/>
              <a:cs typeface="Rajdhani" panose="020B0604020202020204" charset="0"/>
            </a:endParaRPr>
          </a:p>
        </p:txBody>
      </p:sp>
      <p:pic>
        <p:nvPicPr>
          <p:cNvPr id="4" name="Picture 3"/>
          <p:cNvPicPr>
            <a:picLocks noChangeAspect="1"/>
          </p:cNvPicPr>
          <p:nvPr/>
        </p:nvPicPr>
        <p:blipFill>
          <a:blip r:embed="rId2"/>
          <a:stretch>
            <a:fillRect/>
          </a:stretch>
        </p:blipFill>
        <p:spPr>
          <a:xfrm>
            <a:off x="4920095" y="2199491"/>
            <a:ext cx="1485900" cy="742950"/>
          </a:xfrm>
          <a:prstGeom prst="rect">
            <a:avLst/>
          </a:prstGeom>
        </p:spPr>
      </p:pic>
      <p:sp>
        <p:nvSpPr>
          <p:cNvPr id="5" name="TextBox 4"/>
          <p:cNvSpPr txBox="1"/>
          <p:nvPr/>
        </p:nvSpPr>
        <p:spPr>
          <a:xfrm>
            <a:off x="3647208" y="1276161"/>
            <a:ext cx="4312228" cy="923330"/>
          </a:xfrm>
          <a:prstGeom prst="rect">
            <a:avLst/>
          </a:prstGeom>
          <a:noFill/>
        </p:spPr>
        <p:txBody>
          <a:bodyPr wrap="square" rtlCol="0">
            <a:spAutoFit/>
          </a:bodyPr>
          <a:lstStyle/>
          <a:p>
            <a:r>
              <a:rPr lang="en-US" sz="1800" smtClean="0">
                <a:solidFill>
                  <a:schemeClr val="tx2"/>
                </a:solidFill>
                <a:latin typeface="Rajdhani" panose="020B0604020202020204" charset="0"/>
                <a:cs typeface="Rajdhani" panose="020B0604020202020204" charset="0"/>
              </a:rPr>
              <a:t>Các giá trị ứng với thuộc tính A được chuẩn hóa dựa trê giá trị trung bình và độ lệch chuẩn của A. </a:t>
            </a:r>
            <a:endParaRPr lang="en-US" sz="1800">
              <a:solidFill>
                <a:schemeClr val="tx2"/>
              </a:solidFill>
              <a:latin typeface="Rajdhani" panose="020B0604020202020204" charset="0"/>
              <a:cs typeface="Rajdhani" panose="020B0604020202020204" charset="0"/>
            </a:endParaRPr>
          </a:p>
        </p:txBody>
      </p:sp>
      <p:sp>
        <p:nvSpPr>
          <p:cNvPr id="6" name="TextBox 5"/>
          <p:cNvSpPr txBox="1"/>
          <p:nvPr/>
        </p:nvSpPr>
        <p:spPr>
          <a:xfrm>
            <a:off x="3912177" y="3265606"/>
            <a:ext cx="2911374" cy="1200329"/>
          </a:xfrm>
          <a:prstGeom prst="rect">
            <a:avLst/>
          </a:prstGeom>
          <a:noFill/>
        </p:spPr>
        <p:txBody>
          <a:bodyPr wrap="none" rtlCol="0">
            <a:spAutoFit/>
          </a:bodyPr>
          <a:lstStyle/>
          <a:p>
            <a:r>
              <a:rPr lang="en-US" sz="1800" smtClean="0">
                <a:solidFill>
                  <a:schemeClr val="tx2"/>
                </a:solidFill>
                <a:latin typeface="Rajdhani" panose="020B0604020202020204" charset="0"/>
                <a:cs typeface="Rajdhani" panose="020B0604020202020204" charset="0"/>
              </a:rPr>
              <a:t>Giải thích: v’: giá trị mới</a:t>
            </a:r>
          </a:p>
          <a:p>
            <a:r>
              <a:rPr lang="en-US" sz="1800">
                <a:solidFill>
                  <a:schemeClr val="tx2"/>
                </a:solidFill>
                <a:latin typeface="Rajdhani" panose="020B0604020202020204" charset="0"/>
                <a:cs typeface="Rajdhani" panose="020B0604020202020204" charset="0"/>
              </a:rPr>
              <a:t>	</a:t>
            </a:r>
            <a:r>
              <a:rPr lang="en-US" sz="1800" smtClean="0">
                <a:solidFill>
                  <a:schemeClr val="tx2"/>
                </a:solidFill>
                <a:latin typeface="Rajdhani" panose="020B0604020202020204" charset="0"/>
                <a:cs typeface="Rajdhani" panose="020B0604020202020204" charset="0"/>
              </a:rPr>
              <a:t>v: giá trị cũ</a:t>
            </a:r>
          </a:p>
          <a:p>
            <a:r>
              <a:rPr lang="en-US" sz="1800">
                <a:solidFill>
                  <a:schemeClr val="tx2"/>
                </a:solidFill>
                <a:latin typeface="Rajdhani" panose="020B0604020202020204" charset="0"/>
                <a:cs typeface="Rajdhani" panose="020B0604020202020204" charset="0"/>
              </a:rPr>
              <a:t>	</a:t>
            </a:r>
            <a:r>
              <a:rPr lang="en-US" sz="1800" smtClean="0">
                <a:solidFill>
                  <a:schemeClr val="tx2"/>
                </a:solidFill>
                <a:latin typeface="Rajdhani" panose="020B0604020202020204" charset="0"/>
                <a:cs typeface="Rajdhani" panose="020B0604020202020204" charset="0"/>
              </a:rPr>
              <a:t>A:giá trị trung bình</a:t>
            </a:r>
          </a:p>
          <a:p>
            <a:r>
              <a:rPr lang="en-US" sz="1800">
                <a:solidFill>
                  <a:schemeClr val="tx2"/>
                </a:solidFill>
                <a:latin typeface="Rajdhani" panose="020B0604020202020204" charset="0"/>
                <a:cs typeface="Rajdhani" panose="020B0604020202020204" charset="0"/>
              </a:rPr>
              <a:t>	</a:t>
            </a:r>
            <a:r>
              <a:rPr lang="en-US" sz="1800" smtClean="0">
                <a:solidFill>
                  <a:schemeClr val="tx2"/>
                </a:solidFill>
                <a:latin typeface="Rajdhani" panose="020B0604020202020204" charset="0"/>
                <a:cs typeface="Rajdhani" panose="020B0604020202020204" charset="0"/>
              </a:rPr>
              <a:t>ơA: độ lệch chuẩn</a:t>
            </a:r>
            <a:endParaRPr lang="en-US" sz="1800">
              <a:solidFill>
                <a:schemeClr val="tx2"/>
              </a:solidFill>
              <a:latin typeface="Rajdhani" panose="020B0604020202020204" charset="0"/>
              <a:cs typeface="Rajdhani" panose="020B0604020202020204" charset="0"/>
            </a:endParaRPr>
          </a:p>
        </p:txBody>
      </p:sp>
      <p:sp>
        <p:nvSpPr>
          <p:cNvPr id="7" name="TextBox 6"/>
          <p:cNvSpPr txBox="1"/>
          <p:nvPr/>
        </p:nvSpPr>
        <p:spPr>
          <a:xfrm>
            <a:off x="8618483" y="4700346"/>
            <a:ext cx="404235" cy="307777"/>
          </a:xfrm>
          <a:prstGeom prst="rect">
            <a:avLst/>
          </a:prstGeom>
          <a:noFill/>
        </p:spPr>
        <p:txBody>
          <a:bodyPr wrap="square" rtlCol="0">
            <a:spAutoFit/>
          </a:bodyPr>
          <a:lstStyle/>
          <a:p>
            <a:r>
              <a:rPr lang="en-US" b="1" smtClean="0">
                <a:solidFill>
                  <a:schemeClr val="tx2"/>
                </a:solidFill>
                <a:latin typeface="+mj-lt"/>
              </a:rPr>
              <a:t>12</a:t>
            </a:r>
            <a:endParaRPr lang="en-US" b="1">
              <a:solidFill>
                <a:schemeClr val="tx2"/>
              </a:solidFill>
              <a:latin typeface="+mj-lt"/>
            </a:endParaRPr>
          </a:p>
        </p:txBody>
      </p:sp>
    </p:spTree>
    <p:extLst>
      <p:ext uri="{BB962C8B-B14F-4D97-AF65-F5344CB8AC3E}">
        <p14:creationId xmlns:p14="http://schemas.microsoft.com/office/powerpoint/2010/main" val="4124453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736665" y="987792"/>
            <a:ext cx="4572000" cy="954107"/>
          </a:xfrm>
          <a:prstGeom prst="rect">
            <a:avLst/>
          </a:prstGeom>
        </p:spPr>
        <p:txBody>
          <a:bodyPr>
            <a:spAutoFit/>
          </a:bodyPr>
          <a:lstStyle/>
          <a:p>
            <a:r>
              <a:rPr lang="vi-VN" dirty="0" smtClean="0">
                <a:solidFill>
                  <a:schemeClr val="tx2"/>
                </a:solidFill>
              </a:rPr>
              <a:t>Một biến thể của chuẩn hóa điểm z này thay thế độ lệch chuẩn của Eq</a:t>
            </a:r>
            <a:r>
              <a:rPr lang="en-US" dirty="0" smtClean="0">
                <a:solidFill>
                  <a:schemeClr val="tx2"/>
                </a:solidFill>
              </a:rPr>
              <a:t> ở </a:t>
            </a:r>
            <a:r>
              <a:rPr lang="en-US" dirty="0" err="1" smtClean="0">
                <a:solidFill>
                  <a:schemeClr val="tx2"/>
                </a:solidFill>
              </a:rPr>
              <a:t>ví</a:t>
            </a:r>
            <a:r>
              <a:rPr lang="en-US" dirty="0" smtClean="0">
                <a:solidFill>
                  <a:schemeClr val="tx2"/>
                </a:solidFill>
              </a:rPr>
              <a:t> </a:t>
            </a:r>
            <a:r>
              <a:rPr lang="en-US" dirty="0" err="1" smtClean="0">
                <a:solidFill>
                  <a:schemeClr val="tx2"/>
                </a:solidFill>
              </a:rPr>
              <a:t>dụ</a:t>
            </a:r>
            <a:r>
              <a:rPr lang="en-US" dirty="0" smtClean="0">
                <a:solidFill>
                  <a:schemeClr val="tx2"/>
                </a:solidFill>
              </a:rPr>
              <a:t> </a:t>
            </a:r>
            <a:r>
              <a:rPr lang="en-US" dirty="0" err="1" smtClean="0">
                <a:solidFill>
                  <a:schemeClr val="tx2"/>
                </a:solidFill>
              </a:rPr>
              <a:t>trước</a:t>
            </a:r>
            <a:r>
              <a:rPr lang="en-US" dirty="0" smtClean="0">
                <a:solidFill>
                  <a:schemeClr val="tx2"/>
                </a:solidFill>
              </a:rPr>
              <a:t> </a:t>
            </a:r>
            <a:r>
              <a:rPr lang="vi-VN" dirty="0" smtClean="0">
                <a:solidFill>
                  <a:schemeClr val="tx2"/>
                </a:solidFill>
              </a:rPr>
              <a:t>bằng độ lệch tuyệt đối trung bình của A. Độ lệch tuyệt đối trung bình của A, ký hiệu là sA, là</a:t>
            </a:r>
            <a:r>
              <a:rPr lang="en-US" dirty="0" smtClean="0">
                <a:solidFill>
                  <a:schemeClr val="tx2"/>
                </a:solidFill>
              </a:rPr>
              <a:t> :</a:t>
            </a:r>
            <a:endParaRPr lang="en-US" dirty="0">
              <a:solidFill>
                <a:schemeClr val="tx2"/>
              </a:solidFill>
            </a:endParaRPr>
          </a:p>
        </p:txBody>
      </p:sp>
      <p:pic>
        <p:nvPicPr>
          <p:cNvPr id="1026" name="Picture 2"/>
          <p:cNvPicPr>
            <a:picLocks noChangeAspect="1" noChangeArrowheads="1"/>
          </p:cNvPicPr>
          <p:nvPr/>
        </p:nvPicPr>
        <p:blipFill>
          <a:blip r:embed="rId2"/>
          <a:srcRect/>
          <a:stretch>
            <a:fillRect/>
          </a:stretch>
        </p:blipFill>
        <p:spPr bwMode="auto">
          <a:xfrm>
            <a:off x="4197111" y="2246243"/>
            <a:ext cx="3402013" cy="896937"/>
          </a:xfrm>
          <a:prstGeom prst="rect">
            <a:avLst/>
          </a:prstGeom>
          <a:noFill/>
          <a:ln w="9525">
            <a:noFill/>
            <a:miter lim="800000"/>
            <a:headEnd/>
            <a:tailEnd/>
          </a:ln>
        </p:spPr>
      </p:pic>
      <p:sp>
        <p:nvSpPr>
          <p:cNvPr id="8" name="Rectangle 7"/>
          <p:cNvSpPr/>
          <p:nvPr/>
        </p:nvSpPr>
        <p:spPr>
          <a:xfrm>
            <a:off x="4186989" y="3270355"/>
            <a:ext cx="2863515" cy="307777"/>
          </a:xfrm>
          <a:prstGeom prst="rect">
            <a:avLst/>
          </a:prstGeom>
        </p:spPr>
        <p:txBody>
          <a:bodyPr wrap="square">
            <a:spAutoFit/>
          </a:bodyPr>
          <a:lstStyle/>
          <a:p>
            <a:r>
              <a:rPr lang="en-US" dirty="0" err="1" smtClean="0">
                <a:solidFill>
                  <a:schemeClr val="tx2"/>
                </a:solidFill>
                <a:latin typeface="Rajdhani" panose="020B0604020202020204" charset="0"/>
                <a:cs typeface="Rajdhani" panose="020B0604020202020204" charset="0"/>
              </a:rPr>
              <a:t>Công</a:t>
            </a:r>
            <a:r>
              <a:rPr lang="en-US" dirty="0" smtClean="0">
                <a:solidFill>
                  <a:schemeClr val="tx2"/>
                </a:solidFill>
                <a:latin typeface="Rajdhani" panose="020B0604020202020204" charset="0"/>
                <a:cs typeface="Rajdhani" panose="020B0604020202020204" charset="0"/>
              </a:rPr>
              <a:t> </a:t>
            </a:r>
            <a:r>
              <a:rPr lang="en-US" dirty="0" err="1" smtClean="0">
                <a:solidFill>
                  <a:schemeClr val="tx2"/>
                </a:solidFill>
                <a:latin typeface="Rajdhani" panose="020B0604020202020204" charset="0"/>
                <a:cs typeface="Rajdhani" panose="020B0604020202020204" charset="0"/>
              </a:rPr>
              <a:t>thức</a:t>
            </a:r>
            <a:r>
              <a:rPr lang="en-US" dirty="0" smtClean="0">
                <a:solidFill>
                  <a:schemeClr val="tx2"/>
                </a:solidFill>
                <a:latin typeface="Rajdhani" panose="020B0604020202020204" charset="0"/>
                <a:cs typeface="Rajdhani" panose="020B0604020202020204" charset="0"/>
              </a:rPr>
              <a:t> </a:t>
            </a:r>
            <a:r>
              <a:rPr lang="en-US" dirty="0" err="1" smtClean="0">
                <a:solidFill>
                  <a:schemeClr val="tx2"/>
                </a:solidFill>
                <a:latin typeface="Rajdhani" panose="020B0604020202020204" charset="0"/>
                <a:cs typeface="Rajdhani" panose="020B0604020202020204" charset="0"/>
              </a:rPr>
              <a:t>mới</a:t>
            </a:r>
            <a:r>
              <a:rPr lang="en-US" dirty="0" smtClean="0">
                <a:solidFill>
                  <a:schemeClr val="tx2"/>
                </a:solidFill>
                <a:latin typeface="Rajdhani" panose="020B0604020202020204" charset="0"/>
                <a:cs typeface="Rajdhani" panose="020B0604020202020204" charset="0"/>
              </a:rPr>
              <a:t> </a:t>
            </a:r>
            <a:r>
              <a:rPr lang="en-US" dirty="0" err="1" smtClean="0">
                <a:solidFill>
                  <a:schemeClr val="tx2"/>
                </a:solidFill>
                <a:latin typeface="Rajdhani" panose="020B0604020202020204" charset="0"/>
                <a:cs typeface="Rajdhani" panose="020B0604020202020204" charset="0"/>
              </a:rPr>
              <a:t>sẽ</a:t>
            </a:r>
            <a:r>
              <a:rPr lang="en-US" dirty="0" smtClean="0">
                <a:solidFill>
                  <a:schemeClr val="tx2"/>
                </a:solidFill>
                <a:latin typeface="Rajdhani" panose="020B0604020202020204" charset="0"/>
                <a:cs typeface="Rajdhani" panose="020B0604020202020204" charset="0"/>
              </a:rPr>
              <a:t> </a:t>
            </a:r>
            <a:r>
              <a:rPr lang="en-US" dirty="0" err="1" smtClean="0">
                <a:solidFill>
                  <a:schemeClr val="tx2"/>
                </a:solidFill>
                <a:latin typeface="Rajdhani" panose="020B0604020202020204" charset="0"/>
                <a:cs typeface="Rajdhani" panose="020B0604020202020204" charset="0"/>
              </a:rPr>
              <a:t>là</a:t>
            </a:r>
            <a:r>
              <a:rPr lang="en-US" dirty="0" smtClean="0">
                <a:solidFill>
                  <a:schemeClr val="tx2"/>
                </a:solidFill>
                <a:latin typeface="Rajdhani" panose="020B0604020202020204" charset="0"/>
                <a:cs typeface="Rajdhani" panose="020B0604020202020204" charset="0"/>
              </a:rPr>
              <a:t> :</a:t>
            </a:r>
            <a:endParaRPr lang="en-US" dirty="0">
              <a:solidFill>
                <a:schemeClr val="tx2"/>
              </a:solidFill>
              <a:latin typeface="Rajdhani" panose="020B0604020202020204" charset="0"/>
              <a:cs typeface="Rajdhani" panose="020B0604020202020204" charset="0"/>
            </a:endParaRPr>
          </a:p>
        </p:txBody>
      </p:sp>
      <p:pic>
        <p:nvPicPr>
          <p:cNvPr id="1027" name="Picture 3"/>
          <p:cNvPicPr>
            <a:picLocks noChangeAspect="1" noChangeArrowheads="1"/>
          </p:cNvPicPr>
          <p:nvPr/>
        </p:nvPicPr>
        <p:blipFill>
          <a:blip r:embed="rId3"/>
          <a:srcRect/>
          <a:stretch>
            <a:fillRect/>
          </a:stretch>
        </p:blipFill>
        <p:spPr bwMode="auto">
          <a:xfrm>
            <a:off x="4907213" y="3858819"/>
            <a:ext cx="2119313" cy="615950"/>
          </a:xfrm>
          <a:prstGeom prst="rect">
            <a:avLst/>
          </a:prstGeom>
          <a:noFill/>
          <a:ln w="9525">
            <a:noFill/>
            <a:miter lim="800000"/>
            <a:headEnd/>
            <a:tailEnd/>
          </a:ln>
        </p:spPr>
      </p:pic>
      <p:sp>
        <p:nvSpPr>
          <p:cNvPr id="10" name="Rectangle 9"/>
          <p:cNvSpPr/>
          <p:nvPr/>
        </p:nvSpPr>
        <p:spPr>
          <a:xfrm>
            <a:off x="1130968" y="2330765"/>
            <a:ext cx="1997242" cy="1323439"/>
          </a:xfrm>
          <a:prstGeom prst="rect">
            <a:avLst/>
          </a:prstGeom>
        </p:spPr>
        <p:txBody>
          <a:bodyPr wrap="square">
            <a:spAutoFit/>
          </a:bodyPr>
          <a:lstStyle/>
          <a:p>
            <a:r>
              <a:rPr lang="en-US" sz="2000" b="1" dirty="0" err="1" smtClean="0">
                <a:solidFill>
                  <a:schemeClr val="tx2"/>
                </a:solidFill>
                <a:latin typeface="Rajdhani" panose="020B0604020202020204" charset="0"/>
                <a:cs typeface="Rajdhani" panose="020B0604020202020204" charset="0"/>
              </a:rPr>
              <a:t>Chuẩn</a:t>
            </a:r>
            <a:r>
              <a:rPr lang="en-US" sz="2000" b="1" dirty="0" smtClean="0">
                <a:solidFill>
                  <a:schemeClr val="tx2"/>
                </a:solidFill>
                <a:latin typeface="Rajdhani" panose="020B0604020202020204" charset="0"/>
                <a:cs typeface="Rajdhani" panose="020B0604020202020204" charset="0"/>
              </a:rPr>
              <a:t> </a:t>
            </a:r>
            <a:r>
              <a:rPr lang="en-US" sz="2000" b="1" dirty="0" err="1" smtClean="0">
                <a:solidFill>
                  <a:schemeClr val="tx2"/>
                </a:solidFill>
                <a:latin typeface="Rajdhani" panose="020B0604020202020204" charset="0"/>
                <a:cs typeface="Rajdhani" panose="020B0604020202020204" charset="0"/>
              </a:rPr>
              <a:t>hóa</a:t>
            </a:r>
            <a:r>
              <a:rPr lang="en-US" sz="2000" b="1" dirty="0" smtClean="0">
                <a:solidFill>
                  <a:schemeClr val="tx2"/>
                </a:solidFill>
                <a:latin typeface="Rajdhani" panose="020B0604020202020204" charset="0"/>
                <a:cs typeface="Rajdhani" panose="020B0604020202020204" charset="0"/>
              </a:rPr>
              <a:t> </a:t>
            </a:r>
            <a:r>
              <a:rPr lang="en-US" sz="2000" b="1" dirty="0" err="1" smtClean="0">
                <a:solidFill>
                  <a:schemeClr val="tx2"/>
                </a:solidFill>
                <a:latin typeface="Rajdhani" panose="020B0604020202020204" charset="0"/>
                <a:cs typeface="Rajdhani" panose="020B0604020202020204" charset="0"/>
              </a:rPr>
              <a:t>điểm</a:t>
            </a:r>
            <a:r>
              <a:rPr lang="en-US" sz="2000" b="1" dirty="0" smtClean="0">
                <a:solidFill>
                  <a:schemeClr val="tx2"/>
                </a:solidFill>
                <a:latin typeface="Rajdhani" panose="020B0604020202020204" charset="0"/>
                <a:cs typeface="Rajdhani" panose="020B0604020202020204" charset="0"/>
              </a:rPr>
              <a:t> </a:t>
            </a:r>
            <a:r>
              <a:rPr lang="en-US" sz="2000" b="1" dirty="0" err="1" smtClean="0">
                <a:solidFill>
                  <a:schemeClr val="tx2"/>
                </a:solidFill>
                <a:latin typeface="Rajdhani" panose="020B0604020202020204" charset="0"/>
                <a:cs typeface="Rajdhani" panose="020B0604020202020204" charset="0"/>
              </a:rPr>
              <a:t>số</a:t>
            </a:r>
            <a:r>
              <a:rPr lang="en-US" sz="2000" b="1" dirty="0" smtClean="0">
                <a:solidFill>
                  <a:schemeClr val="tx2"/>
                </a:solidFill>
                <a:latin typeface="Rajdhani" panose="020B0604020202020204" charset="0"/>
                <a:cs typeface="Rajdhani" panose="020B0604020202020204" charset="0"/>
              </a:rPr>
              <a:t> Z (Z-</a:t>
            </a:r>
            <a:r>
              <a:rPr lang="en-US" sz="2000" b="1" dirty="0" err="1" smtClean="0">
                <a:solidFill>
                  <a:schemeClr val="tx2"/>
                </a:solidFill>
                <a:latin typeface="Rajdhani" panose="020B0604020202020204" charset="0"/>
                <a:cs typeface="Rajdhani" panose="020B0604020202020204" charset="0"/>
              </a:rPr>
              <a:t>socre</a:t>
            </a:r>
            <a:r>
              <a:rPr lang="en-US" sz="2000" b="1" dirty="0" smtClean="0">
                <a:solidFill>
                  <a:schemeClr val="tx2"/>
                </a:solidFill>
                <a:latin typeface="Rajdhani" panose="020B0604020202020204" charset="0"/>
                <a:cs typeface="Rajdhani" panose="020B0604020202020204" charset="0"/>
              </a:rPr>
              <a:t>) </a:t>
            </a:r>
            <a:r>
              <a:rPr lang="en-US" sz="2000" b="1" dirty="0" err="1" smtClean="0">
                <a:solidFill>
                  <a:schemeClr val="tx2"/>
                </a:solidFill>
                <a:latin typeface="Rajdhani" panose="020B0604020202020204" charset="0"/>
                <a:cs typeface="Rajdhani" panose="020B0604020202020204" charset="0"/>
              </a:rPr>
              <a:t>bằng</a:t>
            </a:r>
            <a:r>
              <a:rPr lang="en-US" sz="2000" b="1" dirty="0" smtClean="0">
                <a:solidFill>
                  <a:schemeClr val="tx2"/>
                </a:solidFill>
                <a:latin typeface="Rajdhani" panose="020B0604020202020204" charset="0"/>
                <a:cs typeface="Rajdhani" panose="020B0604020202020204" charset="0"/>
              </a:rPr>
              <a:t> </a:t>
            </a:r>
            <a:r>
              <a:rPr lang="en-US" sz="2000" b="1" dirty="0" err="1" smtClean="0">
                <a:solidFill>
                  <a:schemeClr val="tx2"/>
                </a:solidFill>
                <a:latin typeface="Rajdhani" panose="020B0604020202020204" charset="0"/>
                <a:cs typeface="Rajdhani" panose="020B0604020202020204" charset="0"/>
              </a:rPr>
              <a:t>độ</a:t>
            </a:r>
            <a:r>
              <a:rPr lang="en-US" sz="2000" b="1" dirty="0" smtClean="0">
                <a:solidFill>
                  <a:schemeClr val="tx2"/>
                </a:solidFill>
                <a:latin typeface="Rajdhani" panose="020B0604020202020204" charset="0"/>
                <a:cs typeface="Rajdhani" panose="020B0604020202020204" charset="0"/>
              </a:rPr>
              <a:t> </a:t>
            </a:r>
            <a:r>
              <a:rPr lang="en-US" sz="2000" b="1" dirty="0" err="1" smtClean="0">
                <a:solidFill>
                  <a:schemeClr val="tx2"/>
                </a:solidFill>
                <a:latin typeface="Rajdhani" panose="020B0604020202020204" charset="0"/>
                <a:cs typeface="Rajdhani" panose="020B0604020202020204" charset="0"/>
              </a:rPr>
              <a:t>lệch</a:t>
            </a:r>
            <a:r>
              <a:rPr lang="en-US" sz="2000" b="1" dirty="0" smtClean="0">
                <a:solidFill>
                  <a:schemeClr val="tx2"/>
                </a:solidFill>
                <a:latin typeface="Rajdhani" panose="020B0604020202020204" charset="0"/>
                <a:cs typeface="Rajdhani" panose="020B0604020202020204" charset="0"/>
              </a:rPr>
              <a:t> </a:t>
            </a:r>
            <a:r>
              <a:rPr lang="en-US" sz="2000" b="1" dirty="0" err="1" smtClean="0">
                <a:solidFill>
                  <a:schemeClr val="tx2"/>
                </a:solidFill>
                <a:latin typeface="Rajdhani" panose="020B0604020202020204" charset="0"/>
                <a:cs typeface="Rajdhani" panose="020B0604020202020204" charset="0"/>
              </a:rPr>
              <a:t>chuẩn</a:t>
            </a:r>
            <a:r>
              <a:rPr lang="en-US" sz="2000" b="1" dirty="0" smtClean="0">
                <a:solidFill>
                  <a:schemeClr val="tx2"/>
                </a:solidFill>
                <a:latin typeface="Rajdhani" panose="020B0604020202020204" charset="0"/>
                <a:cs typeface="Rajdhani" panose="020B0604020202020204" charset="0"/>
              </a:rPr>
              <a:t> </a:t>
            </a:r>
            <a:r>
              <a:rPr lang="en-US" sz="2000" b="1" dirty="0" err="1" smtClean="0">
                <a:solidFill>
                  <a:schemeClr val="tx2"/>
                </a:solidFill>
                <a:latin typeface="Rajdhani" panose="020B0604020202020204" charset="0"/>
                <a:cs typeface="Rajdhani" panose="020B0604020202020204" charset="0"/>
              </a:rPr>
              <a:t>tuyệt</a:t>
            </a:r>
            <a:r>
              <a:rPr lang="en-US" sz="2000" b="1" dirty="0" smtClean="0">
                <a:solidFill>
                  <a:schemeClr val="tx2"/>
                </a:solidFill>
                <a:latin typeface="Rajdhani" panose="020B0604020202020204" charset="0"/>
                <a:cs typeface="Rajdhani" panose="020B0604020202020204" charset="0"/>
              </a:rPr>
              <a:t> </a:t>
            </a:r>
            <a:r>
              <a:rPr lang="en-US" sz="2000" b="1" dirty="0" err="1" smtClean="0">
                <a:solidFill>
                  <a:schemeClr val="tx2"/>
                </a:solidFill>
                <a:latin typeface="Rajdhani" panose="020B0604020202020204" charset="0"/>
                <a:cs typeface="Rajdhani" panose="020B0604020202020204" charset="0"/>
              </a:rPr>
              <a:t>đối</a:t>
            </a:r>
            <a:endParaRPr lang="en-US" sz="2000" b="1" dirty="0">
              <a:solidFill>
                <a:schemeClr val="tx2"/>
              </a:solidFill>
              <a:latin typeface="Rajdhani" panose="020B0604020202020204" charset="0"/>
              <a:cs typeface="Rajdhani" panose="020B0604020202020204" charset="0"/>
            </a:endParaRPr>
          </a:p>
        </p:txBody>
      </p:sp>
      <p:sp>
        <p:nvSpPr>
          <p:cNvPr id="7" name="TextBox 6"/>
          <p:cNvSpPr txBox="1"/>
          <p:nvPr/>
        </p:nvSpPr>
        <p:spPr>
          <a:xfrm>
            <a:off x="8618483" y="4700346"/>
            <a:ext cx="404235" cy="307777"/>
          </a:xfrm>
          <a:prstGeom prst="rect">
            <a:avLst/>
          </a:prstGeom>
          <a:noFill/>
        </p:spPr>
        <p:txBody>
          <a:bodyPr wrap="square" rtlCol="0">
            <a:spAutoFit/>
          </a:bodyPr>
          <a:lstStyle/>
          <a:p>
            <a:r>
              <a:rPr lang="en-US" b="1" smtClean="0">
                <a:solidFill>
                  <a:schemeClr val="tx2"/>
                </a:solidFill>
                <a:latin typeface="+mj-lt"/>
              </a:rPr>
              <a:t>13</a:t>
            </a:r>
            <a:endParaRPr lang="en-US" b="1">
              <a:solidFill>
                <a:schemeClr val="tx2"/>
              </a:solidFill>
              <a:latin typeface="+mj-lt"/>
            </a:endParaRPr>
          </a:p>
        </p:txBody>
      </p:sp>
    </p:spTree>
    <p:extLst>
      <p:ext uri="{BB962C8B-B14F-4D97-AF65-F5344CB8AC3E}">
        <p14:creationId xmlns:p14="http://schemas.microsoft.com/office/powerpoint/2010/main" val="18109457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a:t>2. Chuyển đổi dữ liệu bằng cách chuẩn hóa</a:t>
            </a:r>
            <a:endParaRPr lang="en-US"/>
          </a:p>
        </p:txBody>
      </p:sp>
      <p:pic>
        <p:nvPicPr>
          <p:cNvPr id="3" name="Picture 2"/>
          <p:cNvPicPr>
            <a:picLocks noChangeAspect="1"/>
          </p:cNvPicPr>
          <p:nvPr/>
        </p:nvPicPr>
        <p:blipFill>
          <a:blip r:embed="rId2"/>
          <a:stretch>
            <a:fillRect/>
          </a:stretch>
        </p:blipFill>
        <p:spPr>
          <a:xfrm>
            <a:off x="1044690" y="1670338"/>
            <a:ext cx="7054820" cy="2402898"/>
          </a:xfrm>
          <a:prstGeom prst="rect">
            <a:avLst/>
          </a:prstGeom>
        </p:spPr>
      </p:pic>
      <p:sp>
        <p:nvSpPr>
          <p:cNvPr id="4" name="TextBox 3"/>
          <p:cNvSpPr txBox="1"/>
          <p:nvPr/>
        </p:nvSpPr>
        <p:spPr>
          <a:xfrm>
            <a:off x="8597462" y="4700346"/>
            <a:ext cx="425256" cy="307777"/>
          </a:xfrm>
          <a:prstGeom prst="rect">
            <a:avLst/>
          </a:prstGeom>
          <a:noFill/>
        </p:spPr>
        <p:txBody>
          <a:bodyPr wrap="square" rtlCol="0">
            <a:spAutoFit/>
          </a:bodyPr>
          <a:lstStyle/>
          <a:p>
            <a:r>
              <a:rPr lang="en-US" b="1" smtClean="0">
                <a:solidFill>
                  <a:schemeClr val="tx2"/>
                </a:solidFill>
                <a:latin typeface="+mj-lt"/>
              </a:rPr>
              <a:t>14</a:t>
            </a:r>
            <a:endParaRPr lang="en-US" b="1">
              <a:solidFill>
                <a:schemeClr val="tx2"/>
              </a:solidFill>
              <a:latin typeface="+mj-lt"/>
            </a:endParaRPr>
          </a:p>
        </p:txBody>
      </p:sp>
    </p:spTree>
    <p:extLst>
      <p:ext uri="{BB962C8B-B14F-4D97-AF65-F5344CB8AC3E}">
        <p14:creationId xmlns:p14="http://schemas.microsoft.com/office/powerpoint/2010/main" val="13228710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a:t>2. Chuyển đổi dữ liệu bằng cách chuẩn hóa</a:t>
            </a:r>
            <a:endParaRPr lang="en-US"/>
          </a:p>
        </p:txBody>
      </p:sp>
      <p:pic>
        <p:nvPicPr>
          <p:cNvPr id="3" name="Picture 2"/>
          <p:cNvPicPr>
            <a:picLocks noChangeAspect="1"/>
          </p:cNvPicPr>
          <p:nvPr/>
        </p:nvPicPr>
        <p:blipFill>
          <a:blip r:embed="rId2"/>
          <a:stretch>
            <a:fillRect/>
          </a:stretch>
        </p:blipFill>
        <p:spPr>
          <a:xfrm>
            <a:off x="5344391" y="2317186"/>
            <a:ext cx="990600" cy="571500"/>
          </a:xfrm>
          <a:prstGeom prst="rect">
            <a:avLst/>
          </a:prstGeom>
        </p:spPr>
      </p:pic>
      <p:sp>
        <p:nvSpPr>
          <p:cNvPr id="4" name="Rectangle 3"/>
          <p:cNvSpPr/>
          <p:nvPr/>
        </p:nvSpPr>
        <p:spPr>
          <a:xfrm>
            <a:off x="521897" y="2239240"/>
            <a:ext cx="2411537" cy="1077218"/>
          </a:xfrm>
          <a:prstGeom prst="rect">
            <a:avLst/>
          </a:prstGeom>
        </p:spPr>
        <p:txBody>
          <a:bodyPr wrap="square">
            <a:spAutoFit/>
          </a:bodyPr>
          <a:lstStyle/>
          <a:p>
            <a:r>
              <a:rPr lang="en-US" sz="3200" b="1" smtClean="0">
                <a:solidFill>
                  <a:schemeClr val="tx2"/>
                </a:solidFill>
                <a:latin typeface="Rajdhani" panose="020B0604020202020204" charset="0"/>
                <a:cs typeface="Rajdhani" panose="020B0604020202020204" charset="0"/>
              </a:rPr>
              <a:t>Chuẩn hóa thập phân</a:t>
            </a:r>
            <a:endParaRPr lang="en-US" sz="3200" b="1">
              <a:solidFill>
                <a:schemeClr val="tx2"/>
              </a:solidFill>
              <a:latin typeface="Rajdhani" panose="020B0604020202020204" charset="0"/>
              <a:cs typeface="Rajdhani" panose="020B0604020202020204" charset="0"/>
            </a:endParaRPr>
          </a:p>
        </p:txBody>
      </p:sp>
      <p:sp>
        <p:nvSpPr>
          <p:cNvPr id="5" name="TextBox 4"/>
          <p:cNvSpPr txBox="1"/>
          <p:nvPr/>
        </p:nvSpPr>
        <p:spPr>
          <a:xfrm>
            <a:off x="3418609" y="1363079"/>
            <a:ext cx="4842164" cy="954107"/>
          </a:xfrm>
          <a:prstGeom prst="rect">
            <a:avLst/>
          </a:prstGeom>
          <a:noFill/>
        </p:spPr>
        <p:txBody>
          <a:bodyPr wrap="square" rtlCol="0">
            <a:spAutoFit/>
          </a:bodyPr>
          <a:lstStyle/>
          <a:p>
            <a:r>
              <a:rPr lang="en-US" smtClean="0">
                <a:solidFill>
                  <a:schemeClr val="tx2"/>
                </a:solidFill>
                <a:latin typeface="Rajdhani" panose="020B0604020202020204" charset="0"/>
                <a:cs typeface="Rajdhani" panose="020B0604020202020204" charset="0"/>
              </a:rPr>
              <a:t>Dịch chuyển dấu phẩy thập phân của các giá trị ứng với thuộc tính A. Sô vị trí di chyển phụ thuộc vào giá trị tuyệt đối lớn nhất của A. Một giá trị v của A được chuẩn hóa thập phân tương ứng với một giá trị v’ theo công thức:</a:t>
            </a:r>
            <a:endParaRPr lang="en-US">
              <a:solidFill>
                <a:schemeClr val="tx2"/>
              </a:solidFill>
              <a:latin typeface="Rajdhani" panose="020B0604020202020204" charset="0"/>
              <a:cs typeface="Rajdhani" panose="020B0604020202020204" charset="0"/>
            </a:endParaRPr>
          </a:p>
        </p:txBody>
      </p:sp>
      <p:pic>
        <p:nvPicPr>
          <p:cNvPr id="7" name="Picture 6"/>
          <p:cNvPicPr>
            <a:picLocks noChangeAspect="1"/>
          </p:cNvPicPr>
          <p:nvPr/>
        </p:nvPicPr>
        <p:blipFill>
          <a:blip r:embed="rId3"/>
          <a:stretch>
            <a:fillRect/>
          </a:stretch>
        </p:blipFill>
        <p:spPr>
          <a:xfrm>
            <a:off x="3418609" y="3163788"/>
            <a:ext cx="4368511" cy="1008405"/>
          </a:xfrm>
          <a:prstGeom prst="rect">
            <a:avLst/>
          </a:prstGeom>
        </p:spPr>
      </p:pic>
      <p:sp>
        <p:nvSpPr>
          <p:cNvPr id="8" name="TextBox 7"/>
          <p:cNvSpPr txBox="1"/>
          <p:nvPr/>
        </p:nvSpPr>
        <p:spPr>
          <a:xfrm>
            <a:off x="8576441" y="4700346"/>
            <a:ext cx="446277" cy="307777"/>
          </a:xfrm>
          <a:prstGeom prst="rect">
            <a:avLst/>
          </a:prstGeom>
          <a:noFill/>
        </p:spPr>
        <p:txBody>
          <a:bodyPr wrap="square" rtlCol="0">
            <a:spAutoFit/>
          </a:bodyPr>
          <a:lstStyle/>
          <a:p>
            <a:r>
              <a:rPr lang="en-US" b="1" smtClean="0">
                <a:solidFill>
                  <a:schemeClr val="tx2"/>
                </a:solidFill>
                <a:latin typeface="+mj-lt"/>
              </a:rPr>
              <a:t>15</a:t>
            </a:r>
            <a:endParaRPr lang="en-US" b="1">
              <a:solidFill>
                <a:schemeClr val="tx2"/>
              </a:solidFill>
              <a:latin typeface="+mj-lt"/>
            </a:endParaRPr>
          </a:p>
        </p:txBody>
      </p:sp>
    </p:spTree>
    <p:extLst>
      <p:ext uri="{BB962C8B-B14F-4D97-AF65-F5344CB8AC3E}">
        <p14:creationId xmlns:p14="http://schemas.microsoft.com/office/powerpoint/2010/main" val="998316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4" y="971850"/>
            <a:ext cx="4059685" cy="3232288"/>
          </a:xfrm>
          <a:prstGeom prst="rect">
            <a:avLst/>
          </a:prstGeom>
        </p:spPr>
        <p:txBody>
          <a:bodyPr spcFirstLastPara="1" wrap="square" lIns="91425" tIns="91425" rIns="91425" bIns="91425" anchor="ctr" anchorCtr="0">
            <a:noAutofit/>
          </a:bodyPr>
          <a:lstStyle/>
          <a:p>
            <a:pPr lvl="0"/>
            <a:r>
              <a:rPr lang="en-US" sz="4800" smtClean="0"/>
              <a:t>Binning</a:t>
            </a:r>
            <a:br>
              <a:rPr lang="en-US" sz="4800" smtClean="0"/>
            </a:br>
            <a:r>
              <a:rPr lang="en-US" sz="4800" smtClean="0"/>
              <a:t>(Đóng Thùng)</a:t>
            </a:r>
            <a:r>
              <a:rPr lang="en-US" sz="4800" smtClean="0"/>
              <a:t/>
            </a:r>
            <a:br>
              <a:rPr lang="en-US" sz="4800" smtClean="0"/>
            </a:br>
            <a:endParaRPr lang="en-US" sz="480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6" name="Google Shape;176;p30"/>
          <p:cNvSpPr txBox="1">
            <a:spLocks noGrp="1"/>
          </p:cNvSpPr>
          <p:nvPr>
            <p:ph type="title" idx="2"/>
          </p:nvPr>
        </p:nvSpPr>
        <p:spPr>
          <a:xfrm>
            <a:off x="4849169" y="1001125"/>
            <a:ext cx="2185475"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mtClean="0"/>
              <a:t>03</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rgbClr val="F3F3F3"/>
            </a:solidFill>
            <a:prstDash val="solid"/>
            <a:round/>
            <a:headEnd type="oval" w="med" len="med"/>
            <a:tailEnd type="oval" w="med" len="med"/>
          </a:ln>
        </p:spPr>
      </p:cxnSp>
      <p:sp>
        <p:nvSpPr>
          <p:cNvPr id="6" name="TextBox 5"/>
          <p:cNvSpPr txBox="1"/>
          <p:nvPr/>
        </p:nvSpPr>
        <p:spPr>
          <a:xfrm>
            <a:off x="8576441" y="4700346"/>
            <a:ext cx="446277" cy="307777"/>
          </a:xfrm>
          <a:prstGeom prst="rect">
            <a:avLst/>
          </a:prstGeom>
          <a:noFill/>
        </p:spPr>
        <p:txBody>
          <a:bodyPr wrap="square" rtlCol="0">
            <a:spAutoFit/>
          </a:bodyPr>
          <a:lstStyle/>
          <a:p>
            <a:r>
              <a:rPr lang="en-US" b="1" smtClean="0">
                <a:solidFill>
                  <a:schemeClr val="tx2"/>
                </a:solidFill>
                <a:latin typeface="+mj-lt"/>
              </a:rPr>
              <a:t>16</a:t>
            </a:r>
            <a:endParaRPr lang="en-US" b="1">
              <a:solidFill>
                <a:schemeClr val="tx2"/>
              </a:solidFill>
              <a:latin typeface="+mj-lt"/>
            </a:endParaRPr>
          </a:p>
        </p:txBody>
      </p:sp>
    </p:spTree>
    <p:extLst>
      <p:ext uri="{BB962C8B-B14F-4D97-AF65-F5344CB8AC3E}">
        <p14:creationId xmlns:p14="http://schemas.microsoft.com/office/powerpoint/2010/main" val="20465494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lvl="0"/>
            <a:r>
              <a:rPr lang="en-US" smtClean="0"/>
              <a:t>Binning</a:t>
            </a:r>
            <a:endParaRPr/>
          </a:p>
        </p:txBody>
      </p:sp>
      <p:grpSp>
        <p:nvGrpSpPr>
          <p:cNvPr id="1745" name="Google Shape;1745;p44"/>
          <p:cNvGrpSpPr/>
          <p:nvPr/>
        </p:nvGrpSpPr>
        <p:grpSpPr>
          <a:xfrm>
            <a:off x="656394" y="1309255"/>
            <a:ext cx="3915705" cy="3058140"/>
            <a:chOff x="3578510" y="1419647"/>
            <a:chExt cx="4021500" cy="3062887"/>
          </a:xfrm>
        </p:grpSpPr>
        <p:sp>
          <p:nvSpPr>
            <p:cNvPr id="1746" name="Google Shape;1746;p44"/>
            <p:cNvSpPr/>
            <p:nvPr/>
          </p:nvSpPr>
          <p:spPr>
            <a:xfrm>
              <a:off x="3716658" y="1548119"/>
              <a:ext cx="3748500" cy="2285700"/>
            </a:xfrm>
            <a:prstGeom prst="rect">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578510" y="1419647"/>
              <a:ext cx="4021500" cy="2544300"/>
            </a:xfrm>
            <a:prstGeom prst="roundRect">
              <a:avLst>
                <a:gd name="adj" fmla="val 3857"/>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rgbClr val="F3F3F3"/>
              </a:solidFill>
              <a:prstDash val="solid"/>
              <a:round/>
              <a:headEnd type="none" w="med" len="med"/>
              <a:tailEnd type="none" w="med" len="med"/>
            </a:ln>
          </p:spPr>
        </p:cxnSp>
      </p:grpSp>
      <p:sp>
        <p:nvSpPr>
          <p:cNvPr id="1753" name="Google Shape;1753;p44"/>
          <p:cNvSpPr txBox="1">
            <a:spLocks noGrp="1"/>
          </p:cNvSpPr>
          <p:nvPr>
            <p:ph type="subTitle" idx="4294967295"/>
          </p:nvPr>
        </p:nvSpPr>
        <p:spPr>
          <a:xfrm flipH="1">
            <a:off x="4811603" y="1523652"/>
            <a:ext cx="4010280" cy="1072404"/>
          </a:xfrm>
          <a:prstGeom prst="rect">
            <a:avLst/>
          </a:prstGeom>
        </p:spPr>
        <p:txBody>
          <a:bodyPr spcFirstLastPara="1" wrap="square" lIns="91425" tIns="274300" rIns="91425" bIns="91425" anchor="ctr" anchorCtr="0">
            <a:noAutofit/>
          </a:bodyPr>
          <a:lstStyle/>
          <a:p>
            <a:r>
              <a:rPr lang="en-US" sz="1600" b="1"/>
              <a:t>Binning</a:t>
            </a:r>
            <a:r>
              <a:rPr lang="en-US" sz="1600"/>
              <a:t>(Thùng) là một kỹ thuật phân chia từ trên xuống dựa trên một số lượng thùng được chỉ định. </a:t>
            </a:r>
          </a:p>
          <a:p>
            <a:pPr marL="152400" indent="0">
              <a:buNone/>
            </a:pPr>
            <a:endParaRPr lang="en-US" sz="1600"/>
          </a:p>
        </p:txBody>
      </p:sp>
      <p:cxnSp>
        <p:nvCxnSpPr>
          <p:cNvPr id="1754" name="Google Shape;1754;p44"/>
          <p:cNvCxnSpPr/>
          <p:nvPr/>
        </p:nvCxnSpPr>
        <p:spPr>
          <a:xfrm>
            <a:off x="4572100" y="2477900"/>
            <a:ext cx="0" cy="630600"/>
          </a:xfrm>
          <a:prstGeom prst="straightConnector1">
            <a:avLst/>
          </a:prstGeom>
          <a:noFill/>
          <a:ln w="19050" cap="flat" cmpd="sng">
            <a:solidFill>
              <a:srgbClr val="F3F3F3"/>
            </a:solidFill>
            <a:prstDash val="solid"/>
            <a:round/>
            <a:headEnd type="oval" w="med" len="med"/>
            <a:tailEnd type="oval" w="med" len="med"/>
          </a:ln>
        </p:spPr>
      </p:cxn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771" y="1437529"/>
            <a:ext cx="3663373" cy="2282158"/>
          </a:xfrm>
          <a:prstGeom prst="rect">
            <a:avLst/>
          </a:prstGeom>
        </p:spPr>
      </p:pic>
      <p:sp>
        <p:nvSpPr>
          <p:cNvPr id="3" name="TextBox 2"/>
          <p:cNvSpPr txBox="1"/>
          <p:nvPr/>
        </p:nvSpPr>
        <p:spPr>
          <a:xfrm>
            <a:off x="5255173" y="2578607"/>
            <a:ext cx="3478924" cy="1384995"/>
          </a:xfrm>
          <a:prstGeom prst="rect">
            <a:avLst/>
          </a:prstGeom>
          <a:noFill/>
        </p:spPr>
        <p:txBody>
          <a:bodyPr wrap="square" rtlCol="0">
            <a:spAutoFit/>
          </a:bodyPr>
          <a:lstStyle/>
          <a:p>
            <a:r>
              <a:rPr lang="en-US" b="1" smtClean="0">
                <a:solidFill>
                  <a:schemeClr val="tx2"/>
                </a:solidFill>
                <a:latin typeface="Fira Sans Condensed" panose="020B0604020202020204" charset="0"/>
              </a:rPr>
              <a:t>Binning</a:t>
            </a:r>
            <a:r>
              <a:rPr lang="en-US" smtClean="0">
                <a:solidFill>
                  <a:schemeClr val="tx2"/>
                </a:solidFill>
                <a:latin typeface="Fira Sans Condensed" panose="020B0604020202020204" charset="0"/>
              </a:rPr>
              <a:t> không sử dụng thông tin lớp và do đó là một kỹ thuật tùy ý không được giám sát. Nó nhạy cảm với số lượng bin do người dùng chỉ định, cũng như sự hiện diện của các yếu tố ngoại lệ.</a:t>
            </a:r>
          </a:p>
          <a:p>
            <a:endParaRPr lang="en-US">
              <a:solidFill>
                <a:schemeClr val="tx2"/>
              </a:solidFill>
              <a:latin typeface="Fira Sans Condensed" panose="020B0604020202020204" charset="0"/>
            </a:endParaRPr>
          </a:p>
        </p:txBody>
      </p:sp>
      <p:sp>
        <p:nvSpPr>
          <p:cNvPr id="4" name="TextBox 3"/>
          <p:cNvSpPr txBox="1"/>
          <p:nvPr/>
        </p:nvSpPr>
        <p:spPr>
          <a:xfrm>
            <a:off x="5255173" y="3849551"/>
            <a:ext cx="2307042" cy="307777"/>
          </a:xfrm>
          <a:prstGeom prst="rect">
            <a:avLst/>
          </a:prstGeom>
          <a:noFill/>
        </p:spPr>
        <p:txBody>
          <a:bodyPr wrap="none" rtlCol="0">
            <a:spAutoFit/>
          </a:bodyPr>
          <a:lstStyle/>
          <a:p>
            <a:r>
              <a:rPr lang="en-US" smtClean="0">
                <a:solidFill>
                  <a:schemeClr val="tx2"/>
                </a:solidFill>
                <a:latin typeface="Fira Sans Condensed" panose="020B0604020202020204" charset="0"/>
              </a:rPr>
              <a:t>Trong phần 3.2.2 đã trình bày</a:t>
            </a:r>
            <a:endParaRPr lang="en-US">
              <a:solidFill>
                <a:schemeClr val="tx2"/>
              </a:solidFill>
              <a:latin typeface="Fira Sans Condensed" panose="020B0604020202020204" charset="0"/>
            </a:endParaRPr>
          </a:p>
        </p:txBody>
      </p:sp>
      <p:sp>
        <p:nvSpPr>
          <p:cNvPr id="15" name="TextBox 14"/>
          <p:cNvSpPr txBox="1"/>
          <p:nvPr/>
        </p:nvSpPr>
        <p:spPr>
          <a:xfrm>
            <a:off x="8607972" y="4700346"/>
            <a:ext cx="414746" cy="307777"/>
          </a:xfrm>
          <a:prstGeom prst="rect">
            <a:avLst/>
          </a:prstGeom>
          <a:noFill/>
        </p:spPr>
        <p:txBody>
          <a:bodyPr wrap="square" rtlCol="0">
            <a:spAutoFit/>
          </a:bodyPr>
          <a:lstStyle/>
          <a:p>
            <a:r>
              <a:rPr lang="en-US" b="1" smtClean="0">
                <a:solidFill>
                  <a:schemeClr val="tx2"/>
                </a:solidFill>
                <a:latin typeface="+mj-lt"/>
              </a:rPr>
              <a:t>17</a:t>
            </a:r>
            <a:endParaRPr lang="en-US" b="1">
              <a:solidFill>
                <a:schemeClr val="tx2"/>
              </a:solidFill>
              <a:latin typeface="+mj-lt"/>
            </a:endParaRPr>
          </a:p>
        </p:txBody>
      </p:sp>
    </p:spTree>
    <p:extLst>
      <p:ext uri="{BB962C8B-B14F-4D97-AF65-F5344CB8AC3E}">
        <p14:creationId xmlns:p14="http://schemas.microsoft.com/office/powerpoint/2010/main" val="986887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753">
                                            <p:txEl>
                                              <p:pRg st="0" end="0"/>
                                            </p:txEl>
                                          </p:spTgt>
                                        </p:tgtEl>
                                        <p:attrNameLst>
                                          <p:attrName>style.visibility</p:attrName>
                                        </p:attrNameLst>
                                      </p:cBhvr>
                                      <p:to>
                                        <p:strVal val="visible"/>
                                      </p:to>
                                    </p:set>
                                    <p:anim calcmode="lin" valueType="num">
                                      <p:cBhvr additive="base">
                                        <p:cTn id="7" dur="500" fill="hold"/>
                                        <p:tgtEl>
                                          <p:spTgt spid="175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75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circle(in)">
                                      <p:cBhvr>
                                        <p:cTn id="13"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algn="ctr"/>
            <a:r>
              <a:rPr lang="vi-VN" sz="5400"/>
              <a:t>Phân tích rời rạc bằng biểu đồ tần suất</a:t>
            </a:r>
            <a:endParaRPr lang="en-US" sz="540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6" name="Google Shape;176;p30"/>
          <p:cNvSpPr txBox="1">
            <a:spLocks noGrp="1"/>
          </p:cNvSpPr>
          <p:nvPr>
            <p:ph type="title" idx="2"/>
          </p:nvPr>
        </p:nvSpPr>
        <p:spPr>
          <a:xfrm>
            <a:off x="4849169" y="1001125"/>
            <a:ext cx="2362121"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mtClean="0"/>
              <a:t>04</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rgbClr val="F3F3F3"/>
            </a:solidFill>
            <a:prstDash val="solid"/>
            <a:round/>
            <a:headEnd type="oval" w="med" len="med"/>
            <a:tailEnd type="oval" w="med" len="med"/>
          </a:ln>
        </p:spPr>
      </p:cxnSp>
      <p:sp>
        <p:nvSpPr>
          <p:cNvPr id="6" name="TextBox 5"/>
          <p:cNvSpPr txBox="1"/>
          <p:nvPr/>
        </p:nvSpPr>
        <p:spPr>
          <a:xfrm>
            <a:off x="8607972" y="4700346"/>
            <a:ext cx="414746" cy="307777"/>
          </a:xfrm>
          <a:prstGeom prst="rect">
            <a:avLst/>
          </a:prstGeom>
          <a:noFill/>
        </p:spPr>
        <p:txBody>
          <a:bodyPr wrap="square" rtlCol="0">
            <a:spAutoFit/>
          </a:bodyPr>
          <a:lstStyle/>
          <a:p>
            <a:r>
              <a:rPr lang="en-US" b="1" smtClean="0">
                <a:solidFill>
                  <a:schemeClr val="tx2"/>
                </a:solidFill>
                <a:latin typeface="+mj-lt"/>
              </a:rPr>
              <a:t>18</a:t>
            </a:r>
            <a:endParaRPr lang="en-US" b="1">
              <a:solidFill>
                <a:schemeClr val="tx2"/>
              </a:solidFill>
              <a:latin typeface="+mj-lt"/>
            </a:endParaRPr>
          </a:p>
        </p:txBody>
      </p:sp>
    </p:spTree>
    <p:extLst>
      <p:ext uri="{BB962C8B-B14F-4D97-AF65-F5344CB8AC3E}">
        <p14:creationId xmlns:p14="http://schemas.microsoft.com/office/powerpoint/2010/main" val="8120068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lvl="0"/>
            <a:r>
              <a:rPr lang="en" smtClean="0"/>
              <a:t>4. </a:t>
            </a:r>
            <a:r>
              <a:rPr lang="vi-VN" sz="3200"/>
              <a:t>Phân tích rời rạc bằng biểu đồ tần suất</a:t>
            </a:r>
            <a:endParaRPr/>
          </a:p>
        </p:txBody>
      </p:sp>
      <p:sp>
        <p:nvSpPr>
          <p:cNvPr id="1590" name="Google Shape;1590;p41"/>
          <p:cNvSpPr txBox="1"/>
          <p:nvPr/>
        </p:nvSpPr>
        <p:spPr>
          <a:xfrm>
            <a:off x="1132975" y="4102300"/>
            <a:ext cx="3753000" cy="47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endParaRPr sz="1200">
              <a:solidFill>
                <a:srgbClr val="F3F3F3"/>
              </a:solidFill>
              <a:latin typeface="Fira Sans Condensed Light"/>
              <a:ea typeface="Fira Sans Condensed Light"/>
              <a:cs typeface="Fira Sans Condensed Light"/>
              <a:sym typeface="Fira Sans Condensed Light"/>
            </a:endParaRPr>
          </a:p>
        </p:txBody>
      </p:sp>
      <p:sp>
        <p:nvSpPr>
          <p:cNvPr id="1591" name="Google Shape;1591;p41"/>
          <p:cNvSpPr/>
          <p:nvPr/>
        </p:nvSpPr>
        <p:spPr>
          <a:xfrm>
            <a:off x="5713185" y="2265963"/>
            <a:ext cx="138600" cy="13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5713185" y="3404438"/>
            <a:ext cx="138600" cy="13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txBox="1"/>
          <p:nvPr/>
        </p:nvSpPr>
        <p:spPr>
          <a:xfrm>
            <a:off x="6019352" y="1979762"/>
            <a:ext cx="2875265" cy="2436373"/>
          </a:xfrm>
          <a:prstGeom prst="rect">
            <a:avLst/>
          </a:prstGeom>
          <a:noFill/>
          <a:ln>
            <a:noFill/>
          </a:ln>
        </p:spPr>
        <p:txBody>
          <a:bodyPr spcFirstLastPara="1" wrap="square" lIns="91425" tIns="182875" rIns="91425" bIns="0" anchor="ctr" anchorCtr="0">
            <a:noAutofit/>
          </a:bodyPr>
          <a:lstStyle/>
          <a:p>
            <a:pPr lvl="0"/>
            <a:r>
              <a:rPr lang="vi-VN" sz="1800">
                <a:solidFill>
                  <a:schemeClr val="tx2"/>
                </a:solidFill>
                <a:latin typeface="Fira Sans Condensed" panose="020B0604020202020204" charset="0"/>
              </a:rPr>
              <a:t>Như việc </a:t>
            </a:r>
            <a:r>
              <a:rPr lang="vi-VN" sz="1800" b="1" smtClean="0">
                <a:solidFill>
                  <a:schemeClr val="tx2"/>
                </a:solidFill>
                <a:latin typeface="Fira Sans Condensed" panose="020B0604020202020204" charset="0"/>
              </a:rPr>
              <a:t>binning</a:t>
            </a:r>
            <a:r>
              <a:rPr lang="en-US" sz="1800" b="1" smtClean="0">
                <a:solidFill>
                  <a:schemeClr val="tx2"/>
                </a:solidFill>
                <a:latin typeface="Fira Sans Condensed" panose="020B0604020202020204" charset="0"/>
              </a:rPr>
              <a:t> </a:t>
            </a:r>
            <a:r>
              <a:rPr lang="vi-VN" sz="1800" smtClean="0">
                <a:solidFill>
                  <a:schemeClr val="tx2"/>
                </a:solidFill>
                <a:latin typeface="Fira Sans Condensed" panose="020B0604020202020204" charset="0"/>
              </a:rPr>
              <a:t>(</a:t>
            </a:r>
            <a:r>
              <a:rPr lang="vi-VN" sz="1800">
                <a:solidFill>
                  <a:schemeClr val="tx2"/>
                </a:solidFill>
                <a:latin typeface="Fira Sans Condensed" panose="020B0604020202020204" charset="0"/>
              </a:rPr>
              <a:t>thống kê,nhóm một số giá trị liên tục hoặc ít hơn thành 1 số lượng nhỏ các “thùng”),phân tích biểu đồ là một</a:t>
            </a:r>
            <a:r>
              <a:rPr lang="vi-VN" sz="1800" b="1">
                <a:solidFill>
                  <a:schemeClr val="tx2"/>
                </a:solidFill>
                <a:latin typeface="Fira Sans Condensed" panose="020B0604020202020204" charset="0"/>
              </a:rPr>
              <a:t> kĩ thuật rời rạc </a:t>
            </a:r>
            <a:r>
              <a:rPr lang="vi-VN" sz="1800">
                <a:solidFill>
                  <a:schemeClr val="tx2"/>
                </a:solidFill>
                <a:latin typeface="Fira Sans Condensed" panose="020B0604020202020204" charset="0"/>
              </a:rPr>
              <a:t>không được giám sát vì nó </a:t>
            </a:r>
            <a:r>
              <a:rPr lang="vi-VN" sz="1800" b="1">
                <a:solidFill>
                  <a:schemeClr val="tx2"/>
                </a:solidFill>
                <a:latin typeface="Fira Sans Condensed" panose="020B0604020202020204" charset="0"/>
              </a:rPr>
              <a:t>không sử dụng lớp thông tin</a:t>
            </a:r>
            <a:r>
              <a:rPr lang="vi-VN" sz="1800">
                <a:solidFill>
                  <a:schemeClr val="tx2"/>
                </a:solidFill>
                <a:latin typeface="Fira Sans Condensed" panose="020B0604020202020204" charset="0"/>
              </a:rPr>
              <a:t>.</a:t>
            </a:r>
            <a:endParaRPr lang="en-US" sz="1800">
              <a:solidFill>
                <a:schemeClr val="tx2"/>
              </a:solidFill>
              <a:latin typeface="Fira Sans Condensed" panose="020B0604020202020204" charset="0"/>
            </a:endParaRPr>
          </a:p>
        </p:txBody>
      </p:sp>
      <p:sp>
        <p:nvSpPr>
          <p:cNvPr id="1594" name="Google Shape;1594;p41"/>
          <p:cNvSpPr txBox="1"/>
          <p:nvPr/>
        </p:nvSpPr>
        <p:spPr>
          <a:xfrm>
            <a:off x="6019353" y="4788000"/>
            <a:ext cx="2008500" cy="7110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endParaRPr>
              <a:solidFill>
                <a:srgbClr val="F3F3F3"/>
              </a:solidFill>
              <a:latin typeface="Fira Sans Condensed Light"/>
              <a:ea typeface="Fira Sans Condensed Light"/>
              <a:cs typeface="Fira Sans Condensed Light"/>
              <a:sym typeface="Fira Sans Condensed Light"/>
            </a:endParaRPr>
          </a:p>
        </p:txBody>
      </p:sp>
      <p:cxnSp>
        <p:nvCxnSpPr>
          <p:cNvPr id="1595" name="Google Shape;1595;p41"/>
          <p:cNvCxnSpPr>
            <a:stCxn id="1591" idx="4"/>
            <a:endCxn id="1592" idx="0"/>
          </p:cNvCxnSpPr>
          <p:nvPr/>
        </p:nvCxnSpPr>
        <p:spPr>
          <a:xfrm>
            <a:off x="5782485" y="2404563"/>
            <a:ext cx="0" cy="999900"/>
          </a:xfrm>
          <a:prstGeom prst="straightConnector1">
            <a:avLst/>
          </a:prstGeom>
          <a:noFill/>
          <a:ln w="19050" cap="flat" cmpd="sng">
            <a:solidFill>
              <a:srgbClr val="F3F3F3"/>
            </a:solidFill>
            <a:prstDash val="solid"/>
            <a:round/>
            <a:headEnd type="none" w="med" len="med"/>
            <a:tailEnd type="none" w="med" len="med"/>
          </a:ln>
        </p:spPr>
      </p:cxnSp>
      <p:sp>
        <p:nvSpPr>
          <p:cNvPr id="1596" name="Google Shape;1596;p41"/>
          <p:cNvSpPr/>
          <p:nvPr/>
        </p:nvSpPr>
        <p:spPr>
          <a:xfrm>
            <a:off x="5749175" y="2301975"/>
            <a:ext cx="66600" cy="66600"/>
          </a:xfrm>
          <a:prstGeom prst="ellips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5749175" y="3440475"/>
            <a:ext cx="66600" cy="66600"/>
          </a:xfrm>
          <a:prstGeom prst="ellipse">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p:cNvPicPr>
            <a:picLocks noChangeAspect="1"/>
          </p:cNvPicPr>
          <p:nvPr/>
        </p:nvPicPr>
        <p:blipFill>
          <a:blip r:embed="rId3"/>
          <a:stretch>
            <a:fillRect/>
          </a:stretch>
        </p:blipFill>
        <p:spPr>
          <a:xfrm>
            <a:off x="187036" y="1298864"/>
            <a:ext cx="5289283" cy="3356263"/>
          </a:xfrm>
          <a:prstGeom prst="rect">
            <a:avLst/>
          </a:prstGeom>
        </p:spPr>
      </p:pic>
      <p:sp>
        <p:nvSpPr>
          <p:cNvPr id="3" name="TextBox 2"/>
          <p:cNvSpPr txBox="1"/>
          <p:nvPr/>
        </p:nvSpPr>
        <p:spPr>
          <a:xfrm>
            <a:off x="2575036" y="4788000"/>
            <a:ext cx="513282" cy="307777"/>
          </a:xfrm>
          <a:prstGeom prst="rect">
            <a:avLst/>
          </a:prstGeom>
          <a:noFill/>
        </p:spPr>
        <p:txBody>
          <a:bodyPr wrap="none" rtlCol="0">
            <a:spAutoFit/>
          </a:bodyPr>
          <a:lstStyle/>
          <a:p>
            <a:r>
              <a:rPr lang="en-US" smtClean="0">
                <a:solidFill>
                  <a:schemeClr val="tx2"/>
                </a:solidFill>
                <a:latin typeface="Fira Sans Condensed" panose="020B0604020202020204" charset="0"/>
              </a:rPr>
              <a:t>2019</a:t>
            </a:r>
            <a:endParaRPr lang="en-US">
              <a:solidFill>
                <a:schemeClr val="tx2"/>
              </a:solidFill>
              <a:latin typeface="Fira Sans Condensed" panose="020B0604020202020204" charset="0"/>
            </a:endParaRPr>
          </a:p>
        </p:txBody>
      </p:sp>
      <p:sp>
        <p:nvSpPr>
          <p:cNvPr id="13" name="TextBox 12"/>
          <p:cNvSpPr txBox="1"/>
          <p:nvPr/>
        </p:nvSpPr>
        <p:spPr>
          <a:xfrm>
            <a:off x="8576441" y="4700346"/>
            <a:ext cx="446277" cy="307777"/>
          </a:xfrm>
          <a:prstGeom prst="rect">
            <a:avLst/>
          </a:prstGeom>
          <a:noFill/>
        </p:spPr>
        <p:txBody>
          <a:bodyPr wrap="square" rtlCol="0">
            <a:spAutoFit/>
          </a:bodyPr>
          <a:lstStyle/>
          <a:p>
            <a:r>
              <a:rPr lang="en-US" b="1" smtClean="0">
                <a:solidFill>
                  <a:schemeClr val="tx2"/>
                </a:solidFill>
                <a:latin typeface="+mj-lt"/>
              </a:rPr>
              <a:t>19</a:t>
            </a:r>
            <a:endParaRPr lang="en-US" b="1">
              <a:solidFill>
                <a:schemeClr val="tx2"/>
              </a:solidFill>
              <a:latin typeface="+mj-lt"/>
            </a:endParaRPr>
          </a:p>
        </p:txBody>
      </p:sp>
    </p:spTree>
    <p:extLst>
      <p:ext uri="{BB962C8B-B14F-4D97-AF65-F5344CB8AC3E}">
        <p14:creationId xmlns:p14="http://schemas.microsoft.com/office/powerpoint/2010/main" val="6101979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mtClean="0"/>
              <a:t>Liên Nhóm 9-10-11 </a:t>
            </a:r>
            <a:endParaRPr sz="3000">
              <a:solidFill>
                <a:srgbClr val="F3F3F3"/>
              </a:solidFill>
            </a:endParaRPr>
          </a:p>
        </p:txBody>
      </p:sp>
      <p:sp>
        <p:nvSpPr>
          <p:cNvPr id="3" name="TextBox 2"/>
          <p:cNvSpPr txBox="1"/>
          <p:nvPr/>
        </p:nvSpPr>
        <p:spPr>
          <a:xfrm>
            <a:off x="903889" y="1831418"/>
            <a:ext cx="2249214" cy="2031325"/>
          </a:xfrm>
          <a:prstGeom prst="rect">
            <a:avLst/>
          </a:prstGeom>
          <a:noFill/>
        </p:spPr>
        <p:txBody>
          <a:bodyPr wrap="square" rtlCol="0">
            <a:spAutoFit/>
          </a:bodyPr>
          <a:lstStyle/>
          <a:p>
            <a:r>
              <a:rPr lang="en-US" sz="1800" b="1" smtClean="0">
                <a:solidFill>
                  <a:schemeClr val="tx2"/>
                </a:solidFill>
                <a:latin typeface="Rajdhani" panose="020B0604020202020204" charset="0"/>
                <a:cs typeface="Rajdhani" panose="020B0604020202020204" charset="0"/>
              </a:rPr>
              <a:t>          Nhóm 9 </a:t>
            </a:r>
          </a:p>
          <a:p>
            <a:r>
              <a:rPr lang="en-US" sz="1800" b="1">
                <a:solidFill>
                  <a:schemeClr val="tx2"/>
                </a:solidFill>
                <a:latin typeface="Rajdhani" panose="020B0604020202020204" charset="0"/>
                <a:cs typeface="Rajdhani" panose="020B0604020202020204" charset="0"/>
              </a:rPr>
              <a:t>Nguyễn Tiến </a:t>
            </a:r>
            <a:r>
              <a:rPr lang="en-US" sz="1800" b="1" smtClean="0">
                <a:solidFill>
                  <a:schemeClr val="tx2"/>
                </a:solidFill>
                <a:latin typeface="Rajdhani" panose="020B0604020202020204" charset="0"/>
                <a:cs typeface="Rajdhani" panose="020B0604020202020204" charset="0"/>
              </a:rPr>
              <a:t>Đạt</a:t>
            </a:r>
          </a:p>
          <a:p>
            <a:r>
              <a:rPr lang="en-US" sz="1800" b="1" smtClean="0">
                <a:solidFill>
                  <a:schemeClr val="tx2"/>
                </a:solidFill>
                <a:latin typeface="Rajdhani" panose="020B0604020202020204" charset="0"/>
                <a:cs typeface="Rajdhani" panose="020B0604020202020204" charset="0"/>
              </a:rPr>
              <a:t>Nguyễn Văn Đông</a:t>
            </a:r>
          </a:p>
          <a:p>
            <a:r>
              <a:rPr lang="en-US" sz="1800" b="1" smtClean="0">
                <a:solidFill>
                  <a:schemeClr val="tx2"/>
                </a:solidFill>
                <a:latin typeface="Rajdhani" panose="020B0604020202020204" charset="0"/>
                <a:cs typeface="Rajdhani" panose="020B0604020202020204" charset="0"/>
              </a:rPr>
              <a:t>Đỗ Như Nghiệp</a:t>
            </a:r>
          </a:p>
          <a:p>
            <a:r>
              <a:rPr lang="en-US" sz="1800" b="1" smtClean="0">
                <a:solidFill>
                  <a:schemeClr val="tx2"/>
                </a:solidFill>
                <a:latin typeface="Rajdhani" panose="020B0604020202020204" charset="0"/>
                <a:cs typeface="Rajdhani" panose="020B0604020202020204" charset="0"/>
              </a:rPr>
              <a:t>Bùi Thị Hạnh Vân</a:t>
            </a:r>
          </a:p>
          <a:p>
            <a:r>
              <a:rPr lang="en-US" sz="1800" b="1" smtClean="0">
                <a:solidFill>
                  <a:schemeClr val="tx2"/>
                </a:solidFill>
                <a:latin typeface="Rajdhani" panose="020B0604020202020204" charset="0"/>
                <a:cs typeface="Rajdhani" panose="020B0604020202020204" charset="0"/>
              </a:rPr>
              <a:t>Nguyễn Thị Hoài Anh</a:t>
            </a:r>
          </a:p>
          <a:p>
            <a:endParaRPr lang="en-US" sz="1800" b="1" smtClean="0">
              <a:solidFill>
                <a:schemeClr val="tx2"/>
              </a:solidFill>
              <a:latin typeface="Rajdhani" panose="020B0604020202020204" charset="0"/>
              <a:cs typeface="Rajdhani" panose="020B0604020202020204" charset="0"/>
            </a:endParaRPr>
          </a:p>
        </p:txBody>
      </p:sp>
      <p:sp>
        <p:nvSpPr>
          <p:cNvPr id="5" name="TextBox 4"/>
          <p:cNvSpPr txBox="1"/>
          <p:nvPr/>
        </p:nvSpPr>
        <p:spPr>
          <a:xfrm>
            <a:off x="3529986" y="1831418"/>
            <a:ext cx="2640367" cy="1754326"/>
          </a:xfrm>
          <a:prstGeom prst="rect">
            <a:avLst/>
          </a:prstGeom>
          <a:noFill/>
        </p:spPr>
        <p:txBody>
          <a:bodyPr wrap="square" rtlCol="0">
            <a:spAutoFit/>
          </a:bodyPr>
          <a:lstStyle/>
          <a:p>
            <a:r>
              <a:rPr lang="en-US" sz="1800" b="1" smtClean="0">
                <a:solidFill>
                  <a:schemeClr val="tx2"/>
                </a:solidFill>
                <a:latin typeface="Rajdhani" panose="020B0604020202020204" charset="0"/>
                <a:cs typeface="Rajdhani" panose="020B0604020202020204" charset="0"/>
              </a:rPr>
              <a:t>         Nhóm 10</a:t>
            </a:r>
          </a:p>
          <a:p>
            <a:r>
              <a:rPr lang="en-US" sz="1800" b="1" smtClean="0">
                <a:solidFill>
                  <a:schemeClr val="tx2"/>
                </a:solidFill>
                <a:latin typeface="Rajdhani" panose="020B0604020202020204" charset="0"/>
                <a:cs typeface="Rajdhani" panose="020B0604020202020204" charset="0"/>
              </a:rPr>
              <a:t>Phan Văn Hoài</a:t>
            </a:r>
          </a:p>
          <a:p>
            <a:r>
              <a:rPr lang="en-US" sz="1800" b="1" smtClean="0">
                <a:solidFill>
                  <a:schemeClr val="tx2"/>
                </a:solidFill>
                <a:latin typeface="Rajdhani" panose="020B0604020202020204" charset="0"/>
                <a:cs typeface="Rajdhani" panose="020B0604020202020204" charset="0"/>
              </a:rPr>
              <a:t>Chu Văn Thắng</a:t>
            </a:r>
          </a:p>
          <a:p>
            <a:r>
              <a:rPr lang="en-US" sz="1800" b="1" smtClean="0">
                <a:solidFill>
                  <a:schemeClr val="tx2"/>
                </a:solidFill>
                <a:latin typeface="Rajdhani" panose="020B0604020202020204" charset="0"/>
                <a:cs typeface="Rajdhani" panose="020B0604020202020204" charset="0"/>
              </a:rPr>
              <a:t>Trần Xuân Đạt</a:t>
            </a:r>
          </a:p>
          <a:p>
            <a:r>
              <a:rPr lang="en-US" sz="1800" b="1">
                <a:solidFill>
                  <a:schemeClr val="tx2"/>
                </a:solidFill>
                <a:latin typeface="Rajdhani" panose="020B0604020202020204" charset="0"/>
                <a:cs typeface="Rajdhani" panose="020B0604020202020204" charset="0"/>
              </a:rPr>
              <a:t>Maiphone </a:t>
            </a:r>
            <a:r>
              <a:rPr lang="en-US" sz="1800" b="1" smtClean="0">
                <a:solidFill>
                  <a:schemeClr val="tx2"/>
                </a:solidFill>
                <a:latin typeface="Rajdhani" panose="020B0604020202020204" charset="0"/>
                <a:cs typeface="Rajdhani" panose="020B0604020202020204" charset="0"/>
              </a:rPr>
              <a:t>Phannoudeth</a:t>
            </a:r>
          </a:p>
          <a:p>
            <a:r>
              <a:rPr lang="en-US" sz="1800" b="1">
                <a:solidFill>
                  <a:schemeClr val="tx2"/>
                </a:solidFill>
                <a:latin typeface="Rajdhani" panose="020B0604020202020204" charset="0"/>
                <a:cs typeface="Rajdhani" panose="020B0604020202020204" charset="0"/>
              </a:rPr>
              <a:t>Phạm Xuân Duy</a:t>
            </a:r>
          </a:p>
        </p:txBody>
      </p:sp>
      <p:sp>
        <p:nvSpPr>
          <p:cNvPr id="6" name="TextBox 5"/>
          <p:cNvSpPr txBox="1"/>
          <p:nvPr/>
        </p:nvSpPr>
        <p:spPr>
          <a:xfrm>
            <a:off x="6369270" y="1831418"/>
            <a:ext cx="2327386" cy="1754326"/>
          </a:xfrm>
          <a:prstGeom prst="rect">
            <a:avLst/>
          </a:prstGeom>
          <a:noFill/>
        </p:spPr>
        <p:txBody>
          <a:bodyPr wrap="square" rtlCol="0">
            <a:spAutoFit/>
          </a:bodyPr>
          <a:lstStyle/>
          <a:p>
            <a:r>
              <a:rPr lang="en-US" sz="1800" b="1" smtClean="0">
                <a:solidFill>
                  <a:schemeClr val="tx2"/>
                </a:solidFill>
                <a:latin typeface="Rajdhani" panose="020B0604020202020204" charset="0"/>
                <a:cs typeface="Rajdhani" panose="020B0604020202020204" charset="0"/>
              </a:rPr>
              <a:t>           Nhóm 11</a:t>
            </a:r>
          </a:p>
          <a:p>
            <a:r>
              <a:rPr lang="en-US" sz="1800" b="1" smtClean="0">
                <a:solidFill>
                  <a:schemeClr val="tx2"/>
                </a:solidFill>
                <a:latin typeface="Rajdhani" panose="020B0604020202020204" charset="0"/>
                <a:cs typeface="Rajdhani" panose="020B0604020202020204" charset="0"/>
              </a:rPr>
              <a:t>Nguyễn Phạm Song</a:t>
            </a:r>
          </a:p>
          <a:p>
            <a:r>
              <a:rPr lang="en-US" sz="1800" b="1" smtClean="0">
                <a:solidFill>
                  <a:schemeClr val="tx2"/>
                </a:solidFill>
                <a:latin typeface="Rajdhani" panose="020B0604020202020204" charset="0"/>
                <a:cs typeface="Rajdhani" panose="020B0604020202020204" charset="0"/>
              </a:rPr>
              <a:t>Nguyễn Văn Minh </a:t>
            </a:r>
          </a:p>
          <a:p>
            <a:r>
              <a:rPr lang="en-US" sz="1800" b="1" smtClean="0">
                <a:solidFill>
                  <a:schemeClr val="tx2"/>
                </a:solidFill>
                <a:latin typeface="Rajdhani" panose="020B0604020202020204" charset="0"/>
                <a:cs typeface="Rajdhani" panose="020B0604020202020204" charset="0"/>
              </a:rPr>
              <a:t>Trần Minh Quang</a:t>
            </a:r>
          </a:p>
          <a:p>
            <a:r>
              <a:rPr lang="en-US" sz="1800" b="1" smtClean="0">
                <a:solidFill>
                  <a:schemeClr val="tx2"/>
                </a:solidFill>
                <a:latin typeface="Rajdhani" panose="020B0604020202020204" charset="0"/>
                <a:cs typeface="Rajdhani" panose="020B0604020202020204" charset="0"/>
              </a:rPr>
              <a:t>Nguyễn ThànhLong</a:t>
            </a:r>
          </a:p>
          <a:p>
            <a:r>
              <a:rPr lang="en-US" sz="1800" b="1" smtClean="0">
                <a:solidFill>
                  <a:schemeClr val="tx2"/>
                </a:solidFill>
                <a:latin typeface="Rajdhani" panose="020B0604020202020204" charset="0"/>
                <a:cs typeface="Rajdhani" panose="020B0604020202020204" charset="0"/>
              </a:rPr>
              <a:t>Nguyễn Quang Mạnh</a:t>
            </a:r>
            <a:endParaRPr lang="en-US" sz="1800" b="1">
              <a:solidFill>
                <a:schemeClr val="tx2"/>
              </a:solidFill>
              <a:latin typeface="Rajdhani" panose="020B0604020202020204" charset="0"/>
              <a:cs typeface="Rajdhani" panose="020B0604020202020204" charset="0"/>
            </a:endParaRPr>
          </a:p>
        </p:txBody>
      </p:sp>
      <p:sp>
        <p:nvSpPr>
          <p:cNvPr id="7" name="TextBox 6"/>
          <p:cNvSpPr txBox="1"/>
          <p:nvPr/>
        </p:nvSpPr>
        <p:spPr>
          <a:xfrm>
            <a:off x="8791218" y="4700346"/>
            <a:ext cx="231500" cy="307777"/>
          </a:xfrm>
          <a:prstGeom prst="rect">
            <a:avLst/>
          </a:prstGeom>
          <a:noFill/>
        </p:spPr>
        <p:txBody>
          <a:bodyPr wrap="square" rtlCol="0">
            <a:spAutoFit/>
          </a:bodyPr>
          <a:lstStyle/>
          <a:p>
            <a:r>
              <a:rPr lang="en-US" b="1" smtClean="0">
                <a:solidFill>
                  <a:schemeClr val="tx2"/>
                </a:solidFill>
                <a:latin typeface="+mj-lt"/>
              </a:rPr>
              <a:t>2</a:t>
            </a:r>
            <a:endParaRPr lang="en-US" b="1">
              <a:solidFill>
                <a:schemeClr val="tx2"/>
              </a:solidFill>
              <a:latin typeface="+mj-l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18"/>
        <p:cNvGrpSpPr/>
        <p:nvPr/>
      </p:nvGrpSpPr>
      <p:grpSpPr>
        <a:xfrm>
          <a:off x="0" y="0"/>
          <a:ext cx="0" cy="0"/>
          <a:chOff x="0" y="0"/>
          <a:chExt cx="0" cy="0"/>
        </a:xfrm>
      </p:grpSpPr>
      <p:sp>
        <p:nvSpPr>
          <p:cNvPr id="1721" name="Google Shape;1721;p4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lvl="0"/>
            <a:r>
              <a:rPr lang="en"/>
              <a:t>4. </a:t>
            </a:r>
            <a:r>
              <a:rPr lang="vi-VN" sz="2800"/>
              <a:t>Phân tích rời rạc bằng biểu đồ tần suất</a:t>
            </a:r>
            <a:endParaRPr/>
          </a:p>
        </p:txBody>
      </p:sp>
      <p:sp>
        <p:nvSpPr>
          <p:cNvPr id="2" name="Subtitle 1"/>
          <p:cNvSpPr>
            <a:spLocks noGrp="1"/>
          </p:cNvSpPr>
          <p:nvPr>
            <p:ph type="subTitle" idx="2"/>
          </p:nvPr>
        </p:nvSpPr>
        <p:spPr/>
        <p:txBody>
          <a:bodyPr/>
          <a:lstStyle/>
          <a:p>
            <a:endParaRPr lang="en-US"/>
          </a:p>
        </p:txBody>
      </p:sp>
      <p:sp>
        <p:nvSpPr>
          <p:cNvPr id="3" name="Subtitle 2"/>
          <p:cNvSpPr>
            <a:spLocks noGrp="1"/>
          </p:cNvSpPr>
          <p:nvPr>
            <p:ph type="subTitle" idx="4"/>
          </p:nvPr>
        </p:nvSpPr>
        <p:spPr/>
        <p:txBody>
          <a:bodyPr/>
          <a:lstStyle/>
          <a:p>
            <a:endParaRPr lang="en-US"/>
          </a:p>
        </p:txBody>
      </p:sp>
      <p:sp>
        <p:nvSpPr>
          <p:cNvPr id="4" name="Subtitle 3"/>
          <p:cNvSpPr>
            <a:spLocks noGrp="1"/>
          </p:cNvSpPr>
          <p:nvPr>
            <p:ph type="subTitle" idx="1"/>
          </p:nvPr>
        </p:nvSpPr>
        <p:spPr/>
        <p:txBody>
          <a:bodyPr/>
          <a:lstStyle/>
          <a:p>
            <a:endParaRPr lang="en-US"/>
          </a:p>
        </p:txBody>
      </p:sp>
      <p:sp>
        <p:nvSpPr>
          <p:cNvPr id="5" name="Subtitle 4"/>
          <p:cNvSpPr>
            <a:spLocks noGrp="1"/>
          </p:cNvSpPr>
          <p:nvPr>
            <p:ph type="subTitle" idx="3"/>
          </p:nvPr>
        </p:nvSpPr>
        <p:spPr/>
        <p:txBody>
          <a:bodyPr/>
          <a:lstStyle/>
          <a:p>
            <a:endParaRPr lang="en-US"/>
          </a:p>
        </p:txBody>
      </p:sp>
      <p:pic>
        <p:nvPicPr>
          <p:cNvPr id="7" name="Picture 6"/>
          <p:cNvPicPr>
            <a:picLocks noChangeAspect="1"/>
          </p:cNvPicPr>
          <p:nvPr/>
        </p:nvPicPr>
        <p:blipFill>
          <a:blip r:embed="rId3"/>
          <a:stretch>
            <a:fillRect/>
          </a:stretch>
        </p:blipFill>
        <p:spPr>
          <a:xfrm>
            <a:off x="506573" y="1586777"/>
            <a:ext cx="4008193" cy="2219325"/>
          </a:xfrm>
          <a:prstGeom prst="rect">
            <a:avLst/>
          </a:prstGeom>
        </p:spPr>
      </p:pic>
      <p:pic>
        <p:nvPicPr>
          <p:cNvPr id="8" name="Picture 7"/>
          <p:cNvPicPr>
            <a:picLocks noChangeAspect="1"/>
          </p:cNvPicPr>
          <p:nvPr/>
        </p:nvPicPr>
        <p:blipFill>
          <a:blip r:embed="rId4"/>
          <a:stretch>
            <a:fillRect/>
          </a:stretch>
        </p:blipFill>
        <p:spPr>
          <a:xfrm>
            <a:off x="4674610" y="1586777"/>
            <a:ext cx="3971925" cy="2219325"/>
          </a:xfrm>
          <a:prstGeom prst="rect">
            <a:avLst/>
          </a:prstGeom>
        </p:spPr>
      </p:pic>
      <p:sp>
        <p:nvSpPr>
          <p:cNvPr id="10" name="TextBox 9"/>
          <p:cNvSpPr txBox="1"/>
          <p:nvPr/>
        </p:nvSpPr>
        <p:spPr>
          <a:xfrm>
            <a:off x="720100" y="4262203"/>
            <a:ext cx="6565335" cy="523220"/>
          </a:xfrm>
          <a:prstGeom prst="rect">
            <a:avLst/>
          </a:prstGeom>
          <a:noFill/>
        </p:spPr>
        <p:txBody>
          <a:bodyPr wrap="square" rtlCol="0">
            <a:spAutoFit/>
          </a:bodyPr>
          <a:lstStyle/>
          <a:p>
            <a:pPr lvl="0" algn="ctr"/>
            <a:r>
              <a:rPr lang="en-US" smtClean="0">
                <a:solidFill>
                  <a:schemeClr val="tx2"/>
                </a:solidFill>
                <a:latin typeface="Fira Sans Condensed" panose="020B0604020202020204" charset="0"/>
              </a:rPr>
              <a:t>- </a:t>
            </a:r>
            <a:r>
              <a:rPr lang="vi-VN" smtClean="0">
                <a:solidFill>
                  <a:schemeClr val="tx2"/>
                </a:solidFill>
                <a:latin typeface="Fira Sans Condensed" panose="020B0604020202020204" charset="0"/>
              </a:rPr>
              <a:t>Một biểu đồ tần suất phân vùng các giá trị khác nhau của một thuộc tính A  thanh các phạm vi rời rạc được gọi là vùng chứa hoặc </a:t>
            </a:r>
            <a:r>
              <a:rPr lang="en-US" smtClean="0">
                <a:solidFill>
                  <a:schemeClr val="tx2"/>
                </a:solidFill>
                <a:latin typeface="Fira Sans Condensed" panose="020B0604020202020204" charset="0"/>
              </a:rPr>
              <a:t>phân khoảng</a:t>
            </a:r>
            <a:r>
              <a:rPr lang="vi-VN" smtClean="0">
                <a:solidFill>
                  <a:schemeClr val="tx2"/>
                </a:solidFill>
                <a:latin typeface="Fira Sans Condensed" panose="020B0604020202020204" charset="0"/>
              </a:rPr>
              <a:t>.</a:t>
            </a:r>
            <a:endParaRPr lang="en-US">
              <a:solidFill>
                <a:schemeClr val="tx2"/>
              </a:solidFill>
              <a:latin typeface="Fira Sans Condensed" panose="020B0604020202020204" charset="0"/>
            </a:endParaRPr>
          </a:p>
        </p:txBody>
      </p:sp>
      <p:sp>
        <p:nvSpPr>
          <p:cNvPr id="11" name="TextBox 10"/>
          <p:cNvSpPr txBox="1"/>
          <p:nvPr/>
        </p:nvSpPr>
        <p:spPr>
          <a:xfrm>
            <a:off x="2991296" y="3880264"/>
            <a:ext cx="3366627" cy="307777"/>
          </a:xfrm>
          <a:prstGeom prst="rect">
            <a:avLst/>
          </a:prstGeom>
          <a:noFill/>
        </p:spPr>
        <p:txBody>
          <a:bodyPr wrap="none" rtlCol="0">
            <a:spAutoFit/>
          </a:bodyPr>
          <a:lstStyle/>
          <a:p>
            <a:r>
              <a:rPr lang="en-US" smtClean="0">
                <a:solidFill>
                  <a:schemeClr val="tx2"/>
                </a:solidFill>
              </a:rPr>
              <a:t>Biểu đồ trong phần 2.2.3 (Data mining)</a:t>
            </a:r>
            <a:endParaRPr lang="en-US">
              <a:solidFill>
                <a:schemeClr val="tx2"/>
              </a:solidFill>
            </a:endParaRPr>
          </a:p>
        </p:txBody>
      </p:sp>
      <p:sp>
        <p:nvSpPr>
          <p:cNvPr id="6" name="TextBox 5"/>
          <p:cNvSpPr txBox="1"/>
          <p:nvPr/>
        </p:nvSpPr>
        <p:spPr>
          <a:xfrm>
            <a:off x="8646535" y="4631534"/>
            <a:ext cx="383438" cy="307777"/>
          </a:xfrm>
          <a:prstGeom prst="rect">
            <a:avLst/>
          </a:prstGeom>
          <a:noFill/>
        </p:spPr>
        <p:txBody>
          <a:bodyPr wrap="none" rtlCol="0">
            <a:spAutoFit/>
          </a:bodyPr>
          <a:lstStyle/>
          <a:p>
            <a:fld id="{FDE53CAA-2C7F-4F5E-999A-A28A29C047A0}" type="slidenum">
              <a:rPr lang="en-US" smtClean="0">
                <a:solidFill>
                  <a:schemeClr val="tx2"/>
                </a:solidFill>
              </a:rPr>
              <a:t>20</a:t>
            </a:fld>
            <a:endParaRPr lang="en-US">
              <a:solidFill>
                <a:schemeClr val="tx2"/>
              </a:solidFill>
            </a:endParaRPr>
          </a:p>
        </p:txBody>
      </p:sp>
      <p:sp>
        <p:nvSpPr>
          <p:cNvPr id="12" name="TextBox 11"/>
          <p:cNvSpPr txBox="1"/>
          <p:nvPr/>
        </p:nvSpPr>
        <p:spPr>
          <a:xfrm>
            <a:off x="8791218" y="4700346"/>
            <a:ext cx="231500" cy="307777"/>
          </a:xfrm>
          <a:prstGeom prst="rect">
            <a:avLst/>
          </a:prstGeom>
          <a:noFill/>
        </p:spPr>
        <p:txBody>
          <a:bodyPr wrap="square" rtlCol="0">
            <a:spAutoFit/>
          </a:bodyPr>
          <a:lstStyle/>
          <a:p>
            <a:r>
              <a:rPr lang="en-US" b="1" smtClean="0">
                <a:solidFill>
                  <a:schemeClr val="tx2"/>
                </a:solidFill>
                <a:latin typeface="+mj-lt"/>
              </a:rPr>
              <a:t>1</a:t>
            </a:r>
            <a:endParaRPr lang="en-US" b="1">
              <a:solidFill>
                <a:schemeClr val="tx2"/>
              </a:solidFill>
              <a:latin typeface="+mj-lt"/>
            </a:endParaRPr>
          </a:p>
        </p:txBody>
      </p:sp>
    </p:spTree>
    <p:extLst>
      <p:ext uri="{BB962C8B-B14F-4D97-AF65-F5344CB8AC3E}">
        <p14:creationId xmlns:p14="http://schemas.microsoft.com/office/powerpoint/2010/main" val="107400123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lvl="0"/>
            <a:r>
              <a:rPr lang="en"/>
              <a:t>4. </a:t>
            </a:r>
            <a:r>
              <a:rPr lang="vi-VN" sz="3200"/>
              <a:t>Phân tích rời rạc bằng biểu đồ tần suất</a:t>
            </a:r>
            <a:endParaRPr/>
          </a:p>
        </p:txBody>
      </p:sp>
      <p:sp>
        <p:nvSpPr>
          <p:cNvPr id="1591" name="Google Shape;1591;p41"/>
          <p:cNvSpPr/>
          <p:nvPr/>
        </p:nvSpPr>
        <p:spPr>
          <a:xfrm>
            <a:off x="1297048" y="1819154"/>
            <a:ext cx="138600" cy="13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1297048" y="2957629"/>
            <a:ext cx="138600" cy="13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txBox="1"/>
          <p:nvPr/>
        </p:nvSpPr>
        <p:spPr>
          <a:xfrm>
            <a:off x="1612198" y="1630813"/>
            <a:ext cx="5919803" cy="515282"/>
          </a:xfrm>
          <a:prstGeom prst="rect">
            <a:avLst/>
          </a:prstGeom>
          <a:noFill/>
          <a:ln>
            <a:noFill/>
          </a:ln>
        </p:spPr>
        <p:txBody>
          <a:bodyPr spcFirstLastPara="1" wrap="square" lIns="91425" tIns="182875" rIns="91425" bIns="0" anchor="ctr" anchorCtr="0">
            <a:noAutofit/>
          </a:bodyPr>
          <a:lstStyle/>
          <a:p>
            <a:pPr lvl="0">
              <a:spcAft>
                <a:spcPts val="1600"/>
              </a:spcAft>
            </a:pPr>
            <a:r>
              <a:rPr lang="vi-VN">
                <a:solidFill>
                  <a:schemeClr val="tx2"/>
                </a:solidFill>
                <a:latin typeface="Fira Sans Condensed" panose="020B0604020202020204" charset="0"/>
              </a:rPr>
              <a:t>Với biểu đồ tần suất ngang nhau,các giá trị được phân vùng để tối ưu nhất,mỗi phân vùng chứa một số tập dữ </a:t>
            </a:r>
            <a:r>
              <a:rPr lang="vi-VN" smtClean="0">
                <a:solidFill>
                  <a:schemeClr val="tx2"/>
                </a:solidFill>
                <a:latin typeface="Fira Sans Condensed" panose="020B0604020202020204" charset="0"/>
              </a:rPr>
              <a:t>liệu</a:t>
            </a:r>
            <a:r>
              <a:rPr lang="en-US" smtClean="0">
                <a:solidFill>
                  <a:schemeClr val="tx2"/>
                </a:solidFill>
                <a:latin typeface="Fira Sans Condensed" panose="020B0604020202020204" charset="0"/>
              </a:rPr>
              <a:t>.</a:t>
            </a:r>
            <a:endParaRPr>
              <a:solidFill>
                <a:schemeClr val="tx2"/>
              </a:solidFill>
              <a:latin typeface="Fira Sans Condensed" panose="020B0604020202020204" charset="0"/>
              <a:ea typeface="Fira Sans Condensed Light"/>
              <a:cs typeface="Fira Sans Condensed Light"/>
              <a:sym typeface="Fira Sans Condensed Light"/>
            </a:endParaRPr>
          </a:p>
        </p:txBody>
      </p:sp>
      <p:sp>
        <p:nvSpPr>
          <p:cNvPr id="1594" name="Google Shape;1594;p41"/>
          <p:cNvSpPr txBox="1"/>
          <p:nvPr/>
        </p:nvSpPr>
        <p:spPr>
          <a:xfrm>
            <a:off x="1603215" y="2693983"/>
            <a:ext cx="5826285" cy="458964"/>
          </a:xfrm>
          <a:prstGeom prst="rect">
            <a:avLst/>
          </a:prstGeom>
          <a:noFill/>
          <a:ln>
            <a:noFill/>
          </a:ln>
        </p:spPr>
        <p:txBody>
          <a:bodyPr spcFirstLastPara="1" wrap="square" lIns="91425" tIns="182875" rIns="91425" bIns="0" anchor="ctr" anchorCtr="0">
            <a:noAutofit/>
          </a:bodyPr>
          <a:lstStyle/>
          <a:p>
            <a:pPr lvl="0"/>
            <a:r>
              <a:rPr lang="vi-VN">
                <a:solidFill>
                  <a:schemeClr val="tx2"/>
                </a:solidFill>
                <a:latin typeface="Fira Sans Condensed" panose="020B0604020202020204" charset="0"/>
              </a:rPr>
              <a:t>Biểu đồ tần suất cũng có thể được phân vùng dựa trên sự phân tích cụm của phân phối dữ liệu.</a:t>
            </a:r>
            <a:endParaRPr lang="en-US">
              <a:solidFill>
                <a:schemeClr val="tx2"/>
              </a:solidFill>
              <a:latin typeface="Fira Sans Condensed" panose="020B0604020202020204" charset="0"/>
            </a:endParaRPr>
          </a:p>
        </p:txBody>
      </p:sp>
      <p:cxnSp>
        <p:nvCxnSpPr>
          <p:cNvPr id="1595" name="Google Shape;1595;p41"/>
          <p:cNvCxnSpPr>
            <a:stCxn id="1591" idx="4"/>
            <a:endCxn id="1592" idx="0"/>
          </p:cNvCxnSpPr>
          <p:nvPr/>
        </p:nvCxnSpPr>
        <p:spPr>
          <a:xfrm>
            <a:off x="1366348" y="1957754"/>
            <a:ext cx="0" cy="999900"/>
          </a:xfrm>
          <a:prstGeom prst="straightConnector1">
            <a:avLst/>
          </a:prstGeom>
          <a:noFill/>
          <a:ln w="19050" cap="flat" cmpd="sng">
            <a:solidFill>
              <a:srgbClr val="F3F3F3"/>
            </a:solidFill>
            <a:prstDash val="solid"/>
            <a:round/>
            <a:headEnd type="none" w="med" len="med"/>
            <a:tailEnd type="none" w="med" len="med"/>
          </a:ln>
        </p:spPr>
      </p:cxnSp>
      <p:sp>
        <p:nvSpPr>
          <p:cNvPr id="1596" name="Google Shape;1596;p41"/>
          <p:cNvSpPr/>
          <p:nvPr/>
        </p:nvSpPr>
        <p:spPr>
          <a:xfrm>
            <a:off x="1333038" y="1855166"/>
            <a:ext cx="66600" cy="66600"/>
          </a:xfrm>
          <a:prstGeom prst="ellips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1333038" y="2993666"/>
            <a:ext cx="66600" cy="66600"/>
          </a:xfrm>
          <a:prstGeom prst="ellipse">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TextBox 9"/>
          <p:cNvSpPr txBox="1"/>
          <p:nvPr/>
        </p:nvSpPr>
        <p:spPr>
          <a:xfrm>
            <a:off x="8576441" y="4700346"/>
            <a:ext cx="446277" cy="307777"/>
          </a:xfrm>
          <a:prstGeom prst="rect">
            <a:avLst/>
          </a:prstGeom>
          <a:noFill/>
        </p:spPr>
        <p:txBody>
          <a:bodyPr wrap="square" rtlCol="0">
            <a:spAutoFit/>
          </a:bodyPr>
          <a:lstStyle/>
          <a:p>
            <a:r>
              <a:rPr lang="en-US" b="1" smtClean="0">
                <a:solidFill>
                  <a:schemeClr val="tx2"/>
                </a:solidFill>
                <a:latin typeface="+mj-lt"/>
              </a:rPr>
              <a:t>21</a:t>
            </a:r>
            <a:endParaRPr lang="en-US" b="1">
              <a:solidFill>
                <a:schemeClr val="tx2"/>
              </a:solidFill>
              <a:latin typeface="+mj-lt"/>
            </a:endParaRPr>
          </a:p>
        </p:txBody>
      </p:sp>
    </p:spTree>
    <p:extLst>
      <p:ext uri="{BB962C8B-B14F-4D97-AF65-F5344CB8AC3E}">
        <p14:creationId xmlns:p14="http://schemas.microsoft.com/office/powerpoint/2010/main" val="247503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593">
                                            <p:txEl>
                                              <p:pRg st="0" end="0"/>
                                            </p:txEl>
                                          </p:spTgt>
                                        </p:tgtEl>
                                        <p:attrNameLst>
                                          <p:attrName>style.visibility</p:attrName>
                                        </p:attrNameLst>
                                      </p:cBhvr>
                                      <p:to>
                                        <p:strVal val="visible"/>
                                      </p:to>
                                    </p:set>
                                    <p:animEffect transition="in" filter="barn(inVertical)">
                                      <p:cBhvr>
                                        <p:cTn id="7" dur="500"/>
                                        <p:tgtEl>
                                          <p:spTgt spid="159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594">
                                            <p:txEl>
                                              <p:pRg st="0" end="0"/>
                                            </p:txEl>
                                          </p:spTgt>
                                        </p:tgtEl>
                                        <p:attrNameLst>
                                          <p:attrName>style.visibility</p:attrName>
                                        </p:attrNameLst>
                                      </p:cBhvr>
                                      <p:to>
                                        <p:strVal val="visible"/>
                                      </p:to>
                                    </p:set>
                                    <p:animEffect transition="in" filter="barn(inVertical)">
                                      <p:cBhvr>
                                        <p:cTn id="12" dur="500"/>
                                        <p:tgtEl>
                                          <p:spTgt spid="15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145473" y="971850"/>
            <a:ext cx="4509654" cy="3199800"/>
          </a:xfrm>
          <a:prstGeom prst="rect">
            <a:avLst/>
          </a:prstGeom>
        </p:spPr>
        <p:txBody>
          <a:bodyPr spcFirstLastPara="1" wrap="square" lIns="91425" tIns="91425" rIns="91425" bIns="91425" anchor="ctr" anchorCtr="0">
            <a:noAutofit/>
          </a:bodyPr>
          <a:lstStyle/>
          <a:p>
            <a:pPr algn="ctr"/>
            <a:r>
              <a:rPr lang="vi-VN" sz="4400"/>
              <a:t>Cải tiến theo cụm, </a:t>
            </a:r>
            <a:r>
              <a:rPr lang="en-US" sz="4400"/>
              <a:t/>
            </a:r>
            <a:br>
              <a:rPr lang="en-US" sz="4400"/>
            </a:br>
            <a:r>
              <a:rPr lang="vi-VN" sz="4400"/>
              <a:t>cây quyết định,</a:t>
            </a:r>
            <a:br>
              <a:rPr lang="vi-VN" sz="4400"/>
            </a:br>
            <a:r>
              <a:rPr lang="vi-VN" sz="4400"/>
              <a:t>Phân tích tương quan</a:t>
            </a:r>
            <a:endParaRPr lang="en-US" sz="440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6" name="Google Shape;176;p30"/>
          <p:cNvSpPr txBox="1">
            <a:spLocks noGrp="1"/>
          </p:cNvSpPr>
          <p:nvPr>
            <p:ph type="title" idx="2"/>
          </p:nvPr>
        </p:nvSpPr>
        <p:spPr>
          <a:xfrm>
            <a:off x="4849169" y="1001125"/>
            <a:ext cx="2362121"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mtClean="0"/>
              <a:t>05</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rgbClr val="F3F3F3"/>
            </a:solidFill>
            <a:prstDash val="solid"/>
            <a:round/>
            <a:headEnd type="oval" w="med" len="med"/>
            <a:tailEnd type="oval" w="med" len="med"/>
          </a:ln>
        </p:spPr>
      </p:cxnSp>
      <p:sp>
        <p:nvSpPr>
          <p:cNvPr id="6" name="TextBox 5"/>
          <p:cNvSpPr txBox="1"/>
          <p:nvPr/>
        </p:nvSpPr>
        <p:spPr>
          <a:xfrm>
            <a:off x="8555422" y="4700346"/>
            <a:ext cx="467296" cy="307777"/>
          </a:xfrm>
          <a:prstGeom prst="rect">
            <a:avLst/>
          </a:prstGeom>
          <a:noFill/>
        </p:spPr>
        <p:txBody>
          <a:bodyPr wrap="square" rtlCol="0">
            <a:spAutoFit/>
          </a:bodyPr>
          <a:lstStyle/>
          <a:p>
            <a:r>
              <a:rPr lang="en-US" b="1" smtClean="0">
                <a:solidFill>
                  <a:schemeClr val="tx2"/>
                </a:solidFill>
                <a:latin typeface="+mj-lt"/>
              </a:rPr>
              <a:t>22</a:t>
            </a:r>
            <a:endParaRPr lang="en-US" b="1">
              <a:solidFill>
                <a:schemeClr val="tx2"/>
              </a:solidFill>
              <a:latin typeface="+mj-lt"/>
            </a:endParaRPr>
          </a:p>
        </p:txBody>
      </p:sp>
    </p:spTree>
    <p:extLst>
      <p:ext uri="{BB962C8B-B14F-4D97-AF65-F5344CB8AC3E}">
        <p14:creationId xmlns:p14="http://schemas.microsoft.com/office/powerpoint/2010/main" val="277988153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2"/>
        <p:cNvGrpSpPr/>
        <p:nvPr/>
      </p:nvGrpSpPr>
      <p:grpSpPr>
        <a:xfrm>
          <a:off x="0" y="0"/>
          <a:ext cx="0" cy="0"/>
          <a:chOff x="0" y="0"/>
          <a:chExt cx="0" cy="0"/>
        </a:xfrm>
      </p:grpSpPr>
      <p:sp>
        <p:nvSpPr>
          <p:cNvPr id="754" name="Google Shape;754;p38"/>
          <p:cNvSpPr txBox="1">
            <a:spLocks noGrp="1"/>
          </p:cNvSpPr>
          <p:nvPr>
            <p:ph type="title"/>
          </p:nvPr>
        </p:nvSpPr>
        <p:spPr>
          <a:xfrm>
            <a:off x="5054395" y="2186663"/>
            <a:ext cx="3403805" cy="1257715"/>
          </a:xfrm>
          <a:prstGeom prst="rect">
            <a:avLst/>
          </a:prstGeom>
        </p:spPr>
        <p:txBody>
          <a:bodyPr spcFirstLastPara="1" wrap="square" lIns="91425" tIns="91425" rIns="91425" bIns="91425" anchor="ctr" anchorCtr="0">
            <a:noAutofit/>
          </a:bodyPr>
          <a:lstStyle/>
          <a:p>
            <a:pPr lvl="0"/>
            <a:r>
              <a:rPr lang="vi-VN" sz="1400"/>
              <a:t>Phân cụm dữ liệu là</a:t>
            </a:r>
            <a:r>
              <a:rPr lang="vi-VN" sz="1400" b="0"/>
              <a:t> bài toán gom nhóm </a:t>
            </a:r>
            <a:r>
              <a:rPr lang="vi-VN" sz="1400" b="0" smtClean="0"/>
              <a:t>các</a:t>
            </a:r>
            <a:r>
              <a:rPr lang="en-US" sz="1400" b="0" smtClean="0"/>
              <a:t> </a:t>
            </a:r>
            <a:r>
              <a:rPr lang="vi-VN" sz="1400" b="0" smtClean="0"/>
              <a:t>đối </a:t>
            </a:r>
            <a:r>
              <a:rPr lang="vi-VN" sz="1400" b="0"/>
              <a:t>tượng </a:t>
            </a:r>
            <a:r>
              <a:rPr lang="vi-VN" sz="1400"/>
              <a:t>dữ liệu</a:t>
            </a:r>
            <a:r>
              <a:rPr lang="vi-VN" sz="1400" b="0"/>
              <a:t> vào </a:t>
            </a:r>
            <a:r>
              <a:rPr lang="vi-VN" sz="1400" b="0" smtClean="0"/>
              <a:t>th</a:t>
            </a:r>
            <a:r>
              <a:rPr lang="en-US" sz="1400" b="0" smtClean="0"/>
              <a:t>ành </a:t>
            </a:r>
            <a:r>
              <a:rPr lang="vi-VN" sz="1400" b="0" smtClean="0"/>
              <a:t>từng</a:t>
            </a:r>
            <a:r>
              <a:rPr lang="vi-VN" sz="1400" b="0"/>
              <a:t> </a:t>
            </a:r>
            <a:r>
              <a:rPr lang="vi-VN" sz="1400"/>
              <a:t>cụm</a:t>
            </a:r>
            <a:r>
              <a:rPr lang="vi-VN" sz="1400" b="0"/>
              <a:t> (</a:t>
            </a:r>
            <a:r>
              <a:rPr lang="vi-VN" sz="1400"/>
              <a:t>cluster</a:t>
            </a:r>
            <a:r>
              <a:rPr lang="vi-VN" sz="1400" b="0"/>
              <a:t>) </a:t>
            </a:r>
            <a:r>
              <a:rPr lang="vi-VN" sz="1400"/>
              <a:t>sao</a:t>
            </a:r>
            <a:r>
              <a:rPr lang="vi-VN" sz="1400" b="0"/>
              <a:t> cho các đối tượng trong cùng một </a:t>
            </a:r>
            <a:r>
              <a:rPr lang="vi-VN" sz="1400"/>
              <a:t>cụm</a:t>
            </a:r>
            <a:r>
              <a:rPr lang="vi-VN" sz="1400" b="0"/>
              <a:t> có sự tương đồng </a:t>
            </a:r>
            <a:r>
              <a:rPr lang="vi-VN" sz="1400"/>
              <a:t>theo</a:t>
            </a:r>
            <a:r>
              <a:rPr lang="vi-VN" sz="1400" b="0"/>
              <a:t> một tiêu chí nào đó</a:t>
            </a:r>
            <a:endParaRPr sz="1400"/>
          </a:p>
        </p:txBody>
      </p:sp>
      <p:sp>
        <p:nvSpPr>
          <p:cNvPr id="2" name="TextBox 1"/>
          <p:cNvSpPr txBox="1"/>
          <p:nvPr/>
        </p:nvSpPr>
        <p:spPr>
          <a:xfrm>
            <a:off x="5424054" y="984448"/>
            <a:ext cx="2940627" cy="1323439"/>
          </a:xfrm>
          <a:prstGeom prst="rect">
            <a:avLst/>
          </a:prstGeom>
          <a:noFill/>
        </p:spPr>
        <p:txBody>
          <a:bodyPr wrap="square" rtlCol="0">
            <a:spAutoFit/>
          </a:bodyPr>
          <a:lstStyle/>
          <a:p>
            <a:pPr algn="ctr"/>
            <a:r>
              <a:rPr lang="vi-VN" sz="4000" b="1">
                <a:solidFill>
                  <a:schemeClr val="tx2"/>
                </a:solidFill>
                <a:cs typeface="Rajdhani" panose="020B0604020202020204" charset="0"/>
              </a:rPr>
              <a:t>Phân cụm dữ liệu</a:t>
            </a:r>
            <a:endParaRPr lang="en-US" sz="4000" b="1">
              <a:solidFill>
                <a:schemeClr val="tx2"/>
              </a:solidFill>
              <a:latin typeface="Rajdhani" panose="020B0604020202020204" charset="0"/>
              <a:cs typeface="Rajdhani" panose="020B0604020202020204"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0107" y="1350818"/>
            <a:ext cx="4314027" cy="2722418"/>
          </a:xfrm>
          <a:prstGeom prst="rect">
            <a:avLst/>
          </a:prstGeom>
        </p:spPr>
      </p:pic>
      <p:sp>
        <p:nvSpPr>
          <p:cNvPr id="4" name="Rectangle 3"/>
          <p:cNvSpPr/>
          <p:nvPr/>
        </p:nvSpPr>
        <p:spPr>
          <a:xfrm>
            <a:off x="320106" y="196391"/>
            <a:ext cx="8138094" cy="954107"/>
          </a:xfrm>
          <a:prstGeom prst="rect">
            <a:avLst/>
          </a:prstGeom>
        </p:spPr>
        <p:txBody>
          <a:bodyPr wrap="square">
            <a:spAutoFit/>
          </a:bodyPr>
          <a:lstStyle/>
          <a:p>
            <a:pPr algn="ctr"/>
            <a:r>
              <a:rPr lang="en-US" sz="2800" b="1" smtClean="0">
                <a:solidFill>
                  <a:schemeClr val="tx2"/>
                </a:solidFill>
                <a:cs typeface="Rajdhani" panose="020B0604020202020204" charset="0"/>
              </a:rPr>
              <a:t>5. </a:t>
            </a:r>
            <a:r>
              <a:rPr lang="vi-VN" sz="2800" b="1" smtClean="0">
                <a:solidFill>
                  <a:schemeClr val="tx2"/>
                </a:solidFill>
                <a:cs typeface="Rajdhani" panose="020B0604020202020204" charset="0"/>
              </a:rPr>
              <a:t>Cải </a:t>
            </a:r>
            <a:r>
              <a:rPr lang="vi-VN" sz="2800" b="1">
                <a:solidFill>
                  <a:schemeClr val="tx2"/>
                </a:solidFill>
                <a:cs typeface="Rajdhani" panose="020B0604020202020204" charset="0"/>
              </a:rPr>
              <a:t>tiến theo cụm, </a:t>
            </a:r>
            <a:r>
              <a:rPr lang="vi-VN" sz="2800" b="1" smtClean="0">
                <a:solidFill>
                  <a:schemeClr val="tx2"/>
                </a:solidFill>
                <a:cs typeface="Rajdhani" panose="020B0604020202020204" charset="0"/>
              </a:rPr>
              <a:t>cây </a:t>
            </a:r>
            <a:r>
              <a:rPr lang="vi-VN" sz="2800" b="1">
                <a:solidFill>
                  <a:schemeClr val="tx2"/>
                </a:solidFill>
                <a:cs typeface="Rajdhani" panose="020B0604020202020204" charset="0"/>
              </a:rPr>
              <a:t>quyết </a:t>
            </a:r>
            <a:r>
              <a:rPr lang="vi-VN" sz="2800" b="1" smtClean="0">
                <a:solidFill>
                  <a:schemeClr val="tx2"/>
                </a:solidFill>
                <a:cs typeface="Rajdhani" panose="020B0604020202020204" charset="0"/>
              </a:rPr>
              <a:t>định,Phân </a:t>
            </a:r>
            <a:r>
              <a:rPr lang="vi-VN" sz="2800" b="1">
                <a:solidFill>
                  <a:schemeClr val="tx2"/>
                </a:solidFill>
                <a:cs typeface="Rajdhani" panose="020B0604020202020204" charset="0"/>
              </a:rPr>
              <a:t>tích tương quan</a:t>
            </a:r>
            <a:endParaRPr lang="en-US" sz="2800" b="1">
              <a:solidFill>
                <a:schemeClr val="tx2"/>
              </a:solidFill>
              <a:latin typeface="Rajdhani" panose="020B0604020202020204" charset="0"/>
              <a:cs typeface="Rajdhani" panose="020B0604020202020204" charset="0"/>
            </a:endParaRPr>
          </a:p>
        </p:txBody>
      </p:sp>
      <p:sp>
        <p:nvSpPr>
          <p:cNvPr id="5" name="TextBox 4"/>
          <p:cNvSpPr txBox="1"/>
          <p:nvPr/>
        </p:nvSpPr>
        <p:spPr>
          <a:xfrm>
            <a:off x="5023480" y="3488460"/>
            <a:ext cx="3594630" cy="1169551"/>
          </a:xfrm>
          <a:prstGeom prst="rect">
            <a:avLst/>
          </a:prstGeom>
          <a:noFill/>
        </p:spPr>
        <p:txBody>
          <a:bodyPr wrap="square" rtlCol="0">
            <a:spAutoFit/>
          </a:bodyPr>
          <a:lstStyle/>
          <a:p>
            <a:r>
              <a:rPr lang="en-US">
                <a:solidFill>
                  <a:schemeClr val="tx2"/>
                </a:solidFill>
                <a:latin typeface="Rajdhani" panose="020B0604020202020204" charset="0"/>
                <a:cs typeface="Rajdhani" panose="020B0604020202020204" charset="0"/>
              </a:rPr>
              <a:t>Việc phân cụm sẽ xem xét sự phân bố của A, cũng như là độ gần nhau của các điểm dữ liệu, từ đó có thể tạo ra các kết quả phân rã chất lượng cao.</a:t>
            </a:r>
          </a:p>
          <a:p>
            <a:endParaRPr lang="en-US">
              <a:solidFill>
                <a:schemeClr val="tx2"/>
              </a:solidFill>
              <a:latin typeface="Rajdhani" panose="020B0604020202020204" charset="0"/>
              <a:cs typeface="Rajdhani" panose="020B0604020202020204" charset="0"/>
            </a:endParaRPr>
          </a:p>
        </p:txBody>
      </p:sp>
      <p:sp>
        <p:nvSpPr>
          <p:cNvPr id="9" name="TextBox 8"/>
          <p:cNvSpPr txBox="1"/>
          <p:nvPr/>
        </p:nvSpPr>
        <p:spPr>
          <a:xfrm>
            <a:off x="8555422" y="4700346"/>
            <a:ext cx="399392" cy="307777"/>
          </a:xfrm>
          <a:prstGeom prst="rect">
            <a:avLst/>
          </a:prstGeom>
          <a:noFill/>
        </p:spPr>
        <p:txBody>
          <a:bodyPr wrap="square" rtlCol="0">
            <a:spAutoFit/>
          </a:bodyPr>
          <a:lstStyle/>
          <a:p>
            <a:r>
              <a:rPr lang="en-US" b="1" smtClean="0">
                <a:solidFill>
                  <a:schemeClr val="tx2"/>
                </a:solidFill>
                <a:latin typeface="+mj-lt"/>
              </a:rPr>
              <a:t>23</a:t>
            </a:r>
            <a:endParaRPr lang="en-US" b="1">
              <a:solidFill>
                <a:schemeClr val="tx2"/>
              </a:solidFill>
              <a:latin typeface="+mj-lt"/>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4" name="Google Shape;754;p38"/>
          <p:cNvSpPr txBox="1">
            <a:spLocks noGrp="1"/>
          </p:cNvSpPr>
          <p:nvPr>
            <p:ph type="title"/>
          </p:nvPr>
        </p:nvSpPr>
        <p:spPr>
          <a:xfrm>
            <a:off x="4608309" y="2306781"/>
            <a:ext cx="3532800" cy="1734627"/>
          </a:xfrm>
          <a:prstGeom prst="rect">
            <a:avLst/>
          </a:prstGeom>
        </p:spPr>
        <p:txBody>
          <a:bodyPr spcFirstLastPara="1" wrap="square" lIns="91425" tIns="91425" rIns="91425" bIns="91425" anchor="ctr" anchorCtr="0">
            <a:noAutofit/>
          </a:bodyPr>
          <a:lstStyle/>
          <a:p>
            <a:pPr lvl="0"/>
            <a:r>
              <a:rPr lang="en-US" sz="1600"/>
              <a:t>C</a:t>
            </a:r>
            <a:r>
              <a:rPr lang="vi-VN" sz="1600" smtClean="0"/>
              <a:t>ây </a:t>
            </a:r>
            <a:r>
              <a:rPr lang="vi-VN" sz="1600"/>
              <a:t>quyết định</a:t>
            </a:r>
            <a:r>
              <a:rPr lang="vi-VN" sz="1600" b="0"/>
              <a:t> </a:t>
            </a:r>
            <a:r>
              <a:rPr lang="vi-VN" sz="1600" b="0" smtClean="0"/>
              <a:t>(</a:t>
            </a:r>
            <a:r>
              <a:rPr lang="en-US" sz="1600" b="0"/>
              <a:t> </a:t>
            </a:r>
            <a:r>
              <a:rPr lang="vi-VN" sz="1600" b="0" smtClean="0"/>
              <a:t>decision </a:t>
            </a:r>
            <a:r>
              <a:rPr lang="vi-VN" sz="1600" b="0"/>
              <a:t>tree) là một đồ thị của các </a:t>
            </a:r>
            <a:r>
              <a:rPr lang="vi-VN" sz="1600"/>
              <a:t>quyết định</a:t>
            </a:r>
            <a:r>
              <a:rPr lang="vi-VN" sz="1600" b="0"/>
              <a:t> và các hậu quả có thể của nó (bao gồm rủi ro và hao phí tài nguyên). </a:t>
            </a:r>
            <a:r>
              <a:rPr lang="vi-VN" sz="1600"/>
              <a:t>Cây quyết định</a:t>
            </a:r>
            <a:r>
              <a:rPr lang="vi-VN" sz="1600" b="0"/>
              <a:t> được sử dụng để xây dựng một kế hoạch nhằm đạt được mục tiêu mong muốn.</a:t>
            </a:r>
            <a:endParaRPr sz="1600"/>
          </a:p>
        </p:txBody>
      </p:sp>
      <p:sp>
        <p:nvSpPr>
          <p:cNvPr id="2" name="TextBox 1"/>
          <p:cNvSpPr txBox="1"/>
          <p:nvPr/>
        </p:nvSpPr>
        <p:spPr>
          <a:xfrm>
            <a:off x="4488757" y="1361211"/>
            <a:ext cx="3938270" cy="707886"/>
          </a:xfrm>
          <a:prstGeom prst="rect">
            <a:avLst/>
          </a:prstGeom>
          <a:noFill/>
        </p:spPr>
        <p:txBody>
          <a:bodyPr wrap="square" rtlCol="0">
            <a:spAutoFit/>
          </a:bodyPr>
          <a:lstStyle/>
          <a:p>
            <a:pPr algn="ctr"/>
            <a:r>
              <a:rPr lang="en-US" sz="4000" b="1">
                <a:solidFill>
                  <a:schemeClr val="tx2"/>
                </a:solidFill>
                <a:latin typeface="Rajdhani" panose="020B0604020202020204" charset="0"/>
                <a:cs typeface="Rajdhani" panose="020B0604020202020204" charset="0"/>
              </a:rPr>
              <a:t>C</a:t>
            </a:r>
            <a:r>
              <a:rPr lang="vi-VN" sz="4000" b="1">
                <a:solidFill>
                  <a:schemeClr val="tx2"/>
                </a:solidFill>
                <a:cs typeface="Rajdhani" panose="020B0604020202020204" charset="0"/>
              </a:rPr>
              <a:t>ây quyết định</a:t>
            </a:r>
            <a:endParaRPr lang="en-US" sz="4000" b="1">
              <a:solidFill>
                <a:schemeClr val="tx2"/>
              </a:solidFill>
              <a:latin typeface="Rajdhani" panose="020B0604020202020204" charset="0"/>
              <a:cs typeface="Rajdhani" panose="020B0604020202020204" charset="0"/>
            </a:endParaRPr>
          </a:p>
        </p:txBody>
      </p:sp>
      <p:sp>
        <p:nvSpPr>
          <p:cNvPr id="7" name="TextBox 6"/>
          <p:cNvSpPr txBox="1"/>
          <p:nvPr/>
        </p:nvSpPr>
        <p:spPr>
          <a:xfrm>
            <a:off x="618200" y="211188"/>
            <a:ext cx="7980218" cy="1384995"/>
          </a:xfrm>
          <a:prstGeom prst="rect">
            <a:avLst/>
          </a:prstGeom>
          <a:noFill/>
        </p:spPr>
        <p:txBody>
          <a:bodyPr wrap="square" rtlCol="0">
            <a:spAutoFit/>
          </a:bodyPr>
          <a:lstStyle/>
          <a:p>
            <a:pPr algn="ctr"/>
            <a:r>
              <a:rPr lang="en-US" sz="2800" b="1">
                <a:solidFill>
                  <a:schemeClr val="tx2"/>
                </a:solidFill>
                <a:latin typeface="Rajdhani" panose="020B0604020202020204" charset="0"/>
                <a:cs typeface="Rajdhani" panose="020B0604020202020204" charset="0"/>
              </a:rPr>
              <a:t>5. </a:t>
            </a:r>
            <a:r>
              <a:rPr lang="vi-VN" sz="2800" b="1">
                <a:solidFill>
                  <a:schemeClr val="tx2"/>
                </a:solidFill>
                <a:cs typeface="Rajdhani" panose="020B0604020202020204" charset="0"/>
              </a:rPr>
              <a:t>Cải tiến theo cụm, cây quyết định,Phân tích tương quan</a:t>
            </a:r>
            <a:endParaRPr lang="en-US" sz="2800" b="1">
              <a:solidFill>
                <a:schemeClr val="tx2"/>
              </a:solidFill>
              <a:latin typeface="Rajdhani" panose="020B0604020202020204" charset="0"/>
              <a:cs typeface="Rajdhani" panose="020B0604020202020204" charset="0"/>
            </a:endParaRPr>
          </a:p>
          <a:p>
            <a:pPr algn="ctr"/>
            <a:endParaRPr lang="en-US" sz="2800">
              <a:latin typeface="Rajdhani" panose="020B0604020202020204" charset="0"/>
              <a:cs typeface="Rajdhani" panose="020B0604020202020204" charset="0"/>
            </a:endParaRPr>
          </a:p>
        </p:txBody>
      </p:sp>
      <p:pic>
        <p:nvPicPr>
          <p:cNvPr id="8" name="Picture 7"/>
          <p:cNvPicPr>
            <a:picLocks noChangeAspect="1"/>
          </p:cNvPicPr>
          <p:nvPr/>
        </p:nvPicPr>
        <p:blipFill>
          <a:blip r:embed="rId3"/>
          <a:stretch>
            <a:fillRect/>
          </a:stretch>
        </p:blipFill>
        <p:spPr>
          <a:xfrm>
            <a:off x="317852" y="1502996"/>
            <a:ext cx="3999514" cy="2538412"/>
          </a:xfrm>
          <a:prstGeom prst="rect">
            <a:avLst/>
          </a:prstGeom>
        </p:spPr>
      </p:pic>
      <p:sp>
        <p:nvSpPr>
          <p:cNvPr id="9" name="TextBox 8"/>
          <p:cNvSpPr txBox="1"/>
          <p:nvPr/>
        </p:nvSpPr>
        <p:spPr>
          <a:xfrm>
            <a:off x="8555422" y="4700346"/>
            <a:ext cx="467296" cy="307777"/>
          </a:xfrm>
          <a:prstGeom prst="rect">
            <a:avLst/>
          </a:prstGeom>
          <a:noFill/>
        </p:spPr>
        <p:txBody>
          <a:bodyPr wrap="square" rtlCol="0">
            <a:spAutoFit/>
          </a:bodyPr>
          <a:lstStyle/>
          <a:p>
            <a:r>
              <a:rPr lang="en-US" b="1" smtClean="0">
                <a:solidFill>
                  <a:schemeClr val="tx2"/>
                </a:solidFill>
                <a:latin typeface="+mj-lt"/>
              </a:rPr>
              <a:t>24</a:t>
            </a:r>
            <a:endParaRPr lang="en-US" b="1">
              <a:solidFill>
                <a:schemeClr val="tx2"/>
              </a:solidFill>
              <a:latin typeface="+mj-lt"/>
            </a:endParaRPr>
          </a:p>
        </p:txBody>
      </p:sp>
    </p:spTree>
    <p:extLst>
      <p:ext uri="{BB962C8B-B14F-4D97-AF65-F5344CB8AC3E}">
        <p14:creationId xmlns:p14="http://schemas.microsoft.com/office/powerpoint/2010/main" val="132445905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 name="TextBox 6"/>
          <p:cNvSpPr txBox="1"/>
          <p:nvPr/>
        </p:nvSpPr>
        <p:spPr>
          <a:xfrm>
            <a:off x="618200" y="211188"/>
            <a:ext cx="7980218" cy="1384995"/>
          </a:xfrm>
          <a:prstGeom prst="rect">
            <a:avLst/>
          </a:prstGeom>
          <a:noFill/>
        </p:spPr>
        <p:txBody>
          <a:bodyPr wrap="square" rtlCol="0">
            <a:spAutoFit/>
          </a:bodyPr>
          <a:lstStyle/>
          <a:p>
            <a:pPr algn="ctr"/>
            <a:r>
              <a:rPr lang="en-US" sz="2800" b="1">
                <a:solidFill>
                  <a:schemeClr val="tx2"/>
                </a:solidFill>
                <a:latin typeface="Rajdhani" panose="020B0604020202020204" charset="0"/>
                <a:cs typeface="Rajdhani" panose="020B0604020202020204" charset="0"/>
              </a:rPr>
              <a:t>5. </a:t>
            </a:r>
            <a:r>
              <a:rPr lang="vi-VN" sz="2800" b="1">
                <a:solidFill>
                  <a:schemeClr val="tx2"/>
                </a:solidFill>
                <a:cs typeface="Rajdhani" panose="020B0604020202020204" charset="0"/>
              </a:rPr>
              <a:t>Cải tiến theo cụm, cây quyết định,Phân tích tương quan</a:t>
            </a:r>
            <a:endParaRPr lang="en-US" sz="2800" b="1">
              <a:solidFill>
                <a:schemeClr val="tx2"/>
              </a:solidFill>
              <a:latin typeface="Rajdhani" panose="020B0604020202020204" charset="0"/>
              <a:cs typeface="Rajdhani" panose="020B0604020202020204" charset="0"/>
            </a:endParaRPr>
          </a:p>
          <a:p>
            <a:pPr algn="ctr"/>
            <a:endParaRPr lang="en-US" sz="2800">
              <a:latin typeface="Rajdhani" panose="020B0604020202020204" charset="0"/>
              <a:cs typeface="Rajdhani" panose="020B0604020202020204" charset="0"/>
            </a:endParaRPr>
          </a:p>
        </p:txBody>
      </p:sp>
      <p:sp>
        <p:nvSpPr>
          <p:cNvPr id="3" name="Title 2"/>
          <p:cNvSpPr>
            <a:spLocks noGrp="1"/>
          </p:cNvSpPr>
          <p:nvPr>
            <p:ph type="title"/>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969" y="1411155"/>
            <a:ext cx="4184073" cy="3138055"/>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5573" y="1409186"/>
            <a:ext cx="4456340" cy="3141992"/>
          </a:xfrm>
          <a:prstGeom prst="rect">
            <a:avLst/>
          </a:prstGeom>
        </p:spPr>
      </p:pic>
      <p:sp>
        <p:nvSpPr>
          <p:cNvPr id="8" name="TextBox 7"/>
          <p:cNvSpPr txBox="1"/>
          <p:nvPr/>
        </p:nvSpPr>
        <p:spPr>
          <a:xfrm>
            <a:off x="8555422" y="4700346"/>
            <a:ext cx="467296" cy="307777"/>
          </a:xfrm>
          <a:prstGeom prst="rect">
            <a:avLst/>
          </a:prstGeom>
          <a:noFill/>
        </p:spPr>
        <p:txBody>
          <a:bodyPr wrap="square" rtlCol="0">
            <a:spAutoFit/>
          </a:bodyPr>
          <a:lstStyle/>
          <a:p>
            <a:r>
              <a:rPr lang="en-US" b="1" smtClean="0">
                <a:solidFill>
                  <a:schemeClr val="tx2"/>
                </a:solidFill>
                <a:latin typeface="+mj-lt"/>
              </a:rPr>
              <a:t>25</a:t>
            </a:r>
            <a:endParaRPr lang="en-US" b="1">
              <a:solidFill>
                <a:schemeClr val="tx2"/>
              </a:solidFill>
              <a:latin typeface="+mj-lt"/>
            </a:endParaRPr>
          </a:p>
        </p:txBody>
      </p:sp>
    </p:spTree>
    <p:extLst>
      <p:ext uri="{BB962C8B-B14F-4D97-AF65-F5344CB8AC3E}">
        <p14:creationId xmlns:p14="http://schemas.microsoft.com/office/powerpoint/2010/main" val="17879707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4" name="Google Shape;754;p38"/>
          <p:cNvSpPr txBox="1">
            <a:spLocks noGrp="1"/>
          </p:cNvSpPr>
          <p:nvPr>
            <p:ph type="title"/>
          </p:nvPr>
        </p:nvSpPr>
        <p:spPr>
          <a:xfrm>
            <a:off x="4540618" y="1969782"/>
            <a:ext cx="3532800" cy="1807364"/>
          </a:xfrm>
          <a:prstGeom prst="rect">
            <a:avLst/>
          </a:prstGeom>
        </p:spPr>
        <p:txBody>
          <a:bodyPr spcFirstLastPara="1" wrap="square" lIns="91425" tIns="91425" rIns="91425" bIns="91425" anchor="ctr" anchorCtr="0">
            <a:noAutofit/>
          </a:bodyPr>
          <a:lstStyle/>
          <a:p>
            <a:pPr lvl="0"/>
            <a:r>
              <a:rPr lang="en-US" sz="1600" smtClean="0"/>
              <a:t>Phân Tích tương </a:t>
            </a:r>
            <a:r>
              <a:rPr lang="en-US" sz="1600"/>
              <a:t>quan </a:t>
            </a:r>
            <a:r>
              <a:rPr lang="en-US" sz="1600" b="0"/>
              <a:t>có thể được dùng cho việc phân </a:t>
            </a:r>
            <a:r>
              <a:rPr lang="en-US" sz="1600" b="0" smtClean="0"/>
              <a:t>rã</a:t>
            </a:r>
            <a:br>
              <a:rPr lang="en-US" sz="1600" b="0" smtClean="0"/>
            </a:br>
            <a:r>
              <a:rPr lang="en-US" sz="1600"/>
              <a:t>Các phương pháp phân </a:t>
            </a:r>
            <a:r>
              <a:rPr lang="en-US" sz="1600" smtClean="0"/>
              <a:t>rã </a:t>
            </a:r>
            <a:r>
              <a:rPr lang="en-US" sz="1600" b="0"/>
              <a:t>chúng ta đã nghiên cứu đến nay đều sử dụng chiến thuật phân chia từ trên xuống</a:t>
            </a:r>
            <a:endParaRPr sz="1600" b="0"/>
          </a:p>
        </p:txBody>
      </p:sp>
      <p:sp>
        <p:nvSpPr>
          <p:cNvPr id="2" name="TextBox 1"/>
          <p:cNvSpPr txBox="1"/>
          <p:nvPr/>
        </p:nvSpPr>
        <p:spPr>
          <a:xfrm>
            <a:off x="477771" y="1789343"/>
            <a:ext cx="3600715" cy="1323439"/>
          </a:xfrm>
          <a:prstGeom prst="rect">
            <a:avLst/>
          </a:prstGeom>
          <a:noFill/>
        </p:spPr>
        <p:txBody>
          <a:bodyPr wrap="square" rtlCol="0">
            <a:spAutoFit/>
          </a:bodyPr>
          <a:lstStyle/>
          <a:p>
            <a:pPr algn="ctr"/>
            <a:r>
              <a:rPr lang="vi-VN" sz="4000" b="1" smtClean="0">
                <a:solidFill>
                  <a:schemeClr val="tx2"/>
                </a:solidFill>
                <a:cs typeface="Rajdhani" panose="020B0604020202020204" charset="0"/>
              </a:rPr>
              <a:t>Phân </a:t>
            </a:r>
            <a:r>
              <a:rPr lang="vi-VN" sz="4000" b="1">
                <a:solidFill>
                  <a:schemeClr val="tx2"/>
                </a:solidFill>
                <a:cs typeface="Rajdhani" panose="020B0604020202020204" charset="0"/>
              </a:rPr>
              <a:t>tích tương quan</a:t>
            </a:r>
            <a:endParaRPr lang="en-US" sz="4000" b="1">
              <a:solidFill>
                <a:schemeClr val="tx2"/>
              </a:solidFill>
              <a:latin typeface="Rajdhani" panose="020B0604020202020204" charset="0"/>
              <a:cs typeface="Rajdhani" panose="020B0604020202020204" charset="0"/>
            </a:endParaRPr>
          </a:p>
        </p:txBody>
      </p:sp>
      <p:sp>
        <p:nvSpPr>
          <p:cNvPr id="3" name="Rectangle 2"/>
          <p:cNvSpPr/>
          <p:nvPr/>
        </p:nvSpPr>
        <p:spPr>
          <a:xfrm>
            <a:off x="587028" y="275166"/>
            <a:ext cx="8354291" cy="1384995"/>
          </a:xfrm>
          <a:prstGeom prst="rect">
            <a:avLst/>
          </a:prstGeom>
        </p:spPr>
        <p:txBody>
          <a:bodyPr wrap="square">
            <a:spAutoFit/>
          </a:bodyPr>
          <a:lstStyle/>
          <a:p>
            <a:pPr algn="ctr"/>
            <a:r>
              <a:rPr lang="en-US" sz="2800" b="1">
                <a:solidFill>
                  <a:schemeClr val="tx2"/>
                </a:solidFill>
                <a:latin typeface="Rajdhani" panose="020B0604020202020204" charset="0"/>
                <a:cs typeface="Rajdhani" panose="020B0604020202020204" charset="0"/>
              </a:rPr>
              <a:t>5. </a:t>
            </a:r>
            <a:r>
              <a:rPr lang="vi-VN" sz="2800" b="1">
                <a:solidFill>
                  <a:schemeClr val="tx2"/>
                </a:solidFill>
                <a:cs typeface="Rajdhani" panose="020B0604020202020204" charset="0"/>
              </a:rPr>
              <a:t>Cải tiến theo cụm, cây quyết định,Phân tích tương quan</a:t>
            </a:r>
            <a:endParaRPr lang="en-US" sz="2800" b="1">
              <a:solidFill>
                <a:schemeClr val="tx2"/>
              </a:solidFill>
              <a:latin typeface="Rajdhani" panose="020B0604020202020204" charset="0"/>
              <a:cs typeface="Rajdhani" panose="020B0604020202020204" charset="0"/>
            </a:endParaRPr>
          </a:p>
          <a:p>
            <a:pPr algn="ctr"/>
            <a:endParaRPr lang="en-US" sz="2800">
              <a:latin typeface="Rajdhani" panose="020B0604020202020204" charset="0"/>
              <a:cs typeface="Rajdhani" panose="020B0604020202020204" charset="0"/>
            </a:endParaRPr>
          </a:p>
        </p:txBody>
      </p:sp>
      <p:sp>
        <p:nvSpPr>
          <p:cNvPr id="6" name="TextBox 5"/>
          <p:cNvSpPr txBox="1"/>
          <p:nvPr/>
        </p:nvSpPr>
        <p:spPr>
          <a:xfrm>
            <a:off x="8555422" y="4700346"/>
            <a:ext cx="467296" cy="307777"/>
          </a:xfrm>
          <a:prstGeom prst="rect">
            <a:avLst/>
          </a:prstGeom>
          <a:noFill/>
        </p:spPr>
        <p:txBody>
          <a:bodyPr wrap="square" rtlCol="0">
            <a:spAutoFit/>
          </a:bodyPr>
          <a:lstStyle/>
          <a:p>
            <a:r>
              <a:rPr lang="en-US" b="1" smtClean="0">
                <a:solidFill>
                  <a:schemeClr val="tx2"/>
                </a:solidFill>
                <a:latin typeface="+mj-lt"/>
              </a:rPr>
              <a:t>26</a:t>
            </a:r>
            <a:endParaRPr lang="en-US" b="1">
              <a:solidFill>
                <a:schemeClr val="tx2"/>
              </a:solidFill>
              <a:latin typeface="+mj-lt"/>
            </a:endParaRPr>
          </a:p>
        </p:txBody>
      </p:sp>
    </p:spTree>
    <p:extLst>
      <p:ext uri="{BB962C8B-B14F-4D97-AF65-F5344CB8AC3E}">
        <p14:creationId xmlns:p14="http://schemas.microsoft.com/office/powerpoint/2010/main" val="242566662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4" y="971850"/>
            <a:ext cx="4163475" cy="3199800"/>
          </a:xfrm>
          <a:prstGeom prst="rect">
            <a:avLst/>
          </a:prstGeom>
        </p:spPr>
        <p:txBody>
          <a:bodyPr spcFirstLastPara="1" wrap="square" lIns="91425" tIns="91425" rIns="91425" bIns="91425" anchor="ctr" anchorCtr="0">
            <a:noAutofit/>
          </a:bodyPr>
          <a:lstStyle/>
          <a:p>
            <a:pPr algn="ctr"/>
            <a:r>
              <a:rPr lang="vi-VN" sz="4800"/>
              <a:t>Tạo hệ thống phân cấp khái niệm cho dữ liệu danh nghĩa</a:t>
            </a:r>
            <a:endParaRPr lang="en-US" sz="480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6" name="Google Shape;176;p30"/>
          <p:cNvSpPr txBox="1">
            <a:spLocks noGrp="1"/>
          </p:cNvSpPr>
          <p:nvPr>
            <p:ph type="title" idx="2"/>
          </p:nvPr>
        </p:nvSpPr>
        <p:spPr>
          <a:xfrm>
            <a:off x="4849169" y="1001125"/>
            <a:ext cx="2362121"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mtClean="0"/>
              <a:t>06</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rgbClr val="F3F3F3"/>
            </a:solidFill>
            <a:prstDash val="solid"/>
            <a:round/>
            <a:headEnd type="oval" w="med" len="med"/>
            <a:tailEnd type="oval" w="med" len="med"/>
          </a:ln>
        </p:spPr>
      </p:cxnSp>
      <p:sp>
        <p:nvSpPr>
          <p:cNvPr id="7" name="TextBox 6"/>
          <p:cNvSpPr txBox="1"/>
          <p:nvPr/>
        </p:nvSpPr>
        <p:spPr>
          <a:xfrm>
            <a:off x="8555422" y="4700346"/>
            <a:ext cx="467296" cy="307777"/>
          </a:xfrm>
          <a:prstGeom prst="rect">
            <a:avLst/>
          </a:prstGeom>
          <a:noFill/>
        </p:spPr>
        <p:txBody>
          <a:bodyPr wrap="square" rtlCol="0">
            <a:spAutoFit/>
          </a:bodyPr>
          <a:lstStyle/>
          <a:p>
            <a:r>
              <a:rPr lang="en-US" b="1" smtClean="0">
                <a:solidFill>
                  <a:schemeClr val="tx2"/>
                </a:solidFill>
                <a:latin typeface="+mj-lt"/>
              </a:rPr>
              <a:t>27</a:t>
            </a:r>
            <a:endParaRPr lang="en-US" b="1">
              <a:solidFill>
                <a:schemeClr val="tx2"/>
              </a:solidFill>
              <a:latin typeface="+mj-lt"/>
            </a:endParaRPr>
          </a:p>
        </p:txBody>
      </p:sp>
    </p:spTree>
    <p:extLst>
      <p:ext uri="{BB962C8B-B14F-4D97-AF65-F5344CB8AC3E}">
        <p14:creationId xmlns:p14="http://schemas.microsoft.com/office/powerpoint/2010/main" val="250927755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58"/>
        <p:cNvGrpSpPr/>
        <p:nvPr/>
      </p:nvGrpSpPr>
      <p:grpSpPr>
        <a:xfrm>
          <a:off x="0" y="0"/>
          <a:ext cx="0" cy="0"/>
          <a:chOff x="0" y="0"/>
          <a:chExt cx="0" cy="0"/>
        </a:xfrm>
      </p:grpSpPr>
      <p:sp>
        <p:nvSpPr>
          <p:cNvPr id="1759" name="Google Shape;1759;p4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lvl="0"/>
            <a:r>
              <a:rPr lang="en-US" sz="2800" smtClean="0"/>
              <a:t>6.1: </a:t>
            </a:r>
            <a:r>
              <a:rPr lang="en-US" sz="2800"/>
              <a:t>Đặc tả thứ tự từng phần của các thuộc tính</a:t>
            </a:r>
            <a:endParaRPr sz="2800"/>
          </a:p>
        </p:txBody>
      </p:sp>
      <p:sp>
        <p:nvSpPr>
          <p:cNvPr id="1760" name="Google Shape;1760;p45"/>
          <p:cNvSpPr/>
          <p:nvPr/>
        </p:nvSpPr>
        <p:spPr>
          <a:xfrm>
            <a:off x="4969535" y="1082525"/>
            <a:ext cx="1857291" cy="3284861"/>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62" name="Google Shape;1762;p45"/>
          <p:cNvSpPr txBox="1">
            <a:spLocks noGrp="1"/>
          </p:cNvSpPr>
          <p:nvPr>
            <p:ph type="subTitle" idx="4294967295"/>
          </p:nvPr>
        </p:nvSpPr>
        <p:spPr>
          <a:xfrm>
            <a:off x="955963" y="1463164"/>
            <a:ext cx="3337115" cy="1330036"/>
          </a:xfrm>
          <a:prstGeom prst="rect">
            <a:avLst/>
          </a:prstGeom>
        </p:spPr>
        <p:txBody>
          <a:bodyPr spcFirstLastPara="1" wrap="square" lIns="91425" tIns="274300" rIns="91425" bIns="91425" anchor="ctr" anchorCtr="0">
            <a:noAutofit/>
          </a:bodyPr>
          <a:lstStyle/>
          <a:p>
            <a:pPr marL="0" lvl="0" indent="0">
              <a:lnSpc>
                <a:spcPct val="100000"/>
              </a:lnSpc>
              <a:spcAft>
                <a:spcPts val="1600"/>
              </a:spcAft>
              <a:buNone/>
            </a:pPr>
            <a:r>
              <a:rPr lang="en-US" sz="1800" smtClean="0">
                <a:latin typeface="Fira Sans Condensed" panose="020B0604020202020204" charset="0"/>
              </a:rPr>
              <a:t>- Phân </a:t>
            </a:r>
            <a:r>
              <a:rPr lang="en-US" sz="1800">
                <a:latin typeface="Fira Sans Condensed" panose="020B0604020202020204" charset="0"/>
              </a:rPr>
              <a:t>cấp khái niệm cho các thuộc tính định danh hoặc kích thước thường liên quan đến một nhóm các thuộc tính</a:t>
            </a:r>
            <a:endParaRPr sz="1800">
              <a:latin typeface="Fira Sans Condensed" panose="020B0604020202020204" charset="0"/>
            </a:endParaRPr>
          </a:p>
        </p:txBody>
      </p:sp>
      <p:cxnSp>
        <p:nvCxnSpPr>
          <p:cNvPr id="1763" name="Google Shape;1763;p45"/>
          <p:cNvCxnSpPr/>
          <p:nvPr/>
        </p:nvCxnSpPr>
        <p:spPr>
          <a:xfrm>
            <a:off x="4572100" y="2477900"/>
            <a:ext cx="0" cy="630600"/>
          </a:xfrm>
          <a:prstGeom prst="straightConnector1">
            <a:avLst/>
          </a:prstGeom>
          <a:noFill/>
          <a:ln w="19050" cap="flat" cmpd="sng">
            <a:solidFill>
              <a:srgbClr val="F3F3F3"/>
            </a:solidFill>
            <a:prstDash val="solid"/>
            <a:round/>
            <a:headEnd type="oval" w="med" len="med"/>
            <a:tailEnd type="oval" w="med" len="med"/>
          </a:ln>
        </p:spPr>
      </p:cxnSp>
      <p:sp>
        <p:nvSpPr>
          <p:cNvPr id="2" name="TextBox 1"/>
          <p:cNvSpPr txBox="1"/>
          <p:nvPr/>
        </p:nvSpPr>
        <p:spPr>
          <a:xfrm>
            <a:off x="955964" y="2890058"/>
            <a:ext cx="3337115" cy="1477328"/>
          </a:xfrm>
          <a:prstGeom prst="rect">
            <a:avLst/>
          </a:prstGeom>
          <a:noFill/>
        </p:spPr>
        <p:txBody>
          <a:bodyPr wrap="square" rtlCol="0">
            <a:spAutoFit/>
          </a:bodyPr>
          <a:lstStyle/>
          <a:p>
            <a:r>
              <a:rPr lang="en-US" sz="1800" smtClean="0">
                <a:solidFill>
                  <a:schemeClr val="accent4"/>
                </a:solidFill>
                <a:latin typeface="Fira Sans Condensed" panose="020B0604020202020204" charset="0"/>
                <a:cs typeface="Rajdhani" panose="020B0604020202020204" charset="0"/>
              </a:rPr>
              <a:t>- Một </a:t>
            </a:r>
            <a:r>
              <a:rPr lang="en-US" sz="1800">
                <a:solidFill>
                  <a:schemeClr val="accent4"/>
                </a:solidFill>
                <a:latin typeface="Fira Sans Condensed" panose="020B0604020202020204" charset="0"/>
                <a:cs typeface="Rajdhani" panose="020B0604020202020204" charset="0"/>
              </a:rPr>
              <a:t>người dùng hoặc chuyên gia có thể dễ dàng định nghĩa một phân cấp khái niệm bằng cách chỉ định thứ tự một phần hoặc toàn bộ các thuộc </a:t>
            </a:r>
            <a:r>
              <a:rPr lang="en-US" sz="1800" smtClean="0">
                <a:solidFill>
                  <a:schemeClr val="accent4"/>
                </a:solidFill>
                <a:latin typeface="Fira Sans Condensed" panose="020B0604020202020204" charset="0"/>
                <a:cs typeface="Rajdhani" panose="020B0604020202020204" charset="0"/>
              </a:rPr>
              <a:t>tính</a:t>
            </a:r>
            <a:endParaRPr lang="en-US" sz="1800">
              <a:solidFill>
                <a:schemeClr val="accent4"/>
              </a:solidFill>
              <a:latin typeface="Fira Sans Condensed" panose="020B0604020202020204" charset="0"/>
              <a:cs typeface="Rajdhani" panose="020B060402020202020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9983" y="1353683"/>
            <a:ext cx="1693718" cy="2733659"/>
          </a:xfrm>
          <a:prstGeom prst="rect">
            <a:avLst/>
          </a:prstGeom>
        </p:spPr>
      </p:pic>
      <p:sp>
        <p:nvSpPr>
          <p:cNvPr id="9" name="TextBox 8"/>
          <p:cNvSpPr txBox="1"/>
          <p:nvPr/>
        </p:nvSpPr>
        <p:spPr>
          <a:xfrm>
            <a:off x="8555422" y="4700346"/>
            <a:ext cx="467296" cy="307777"/>
          </a:xfrm>
          <a:prstGeom prst="rect">
            <a:avLst/>
          </a:prstGeom>
          <a:noFill/>
        </p:spPr>
        <p:txBody>
          <a:bodyPr wrap="square" rtlCol="0">
            <a:spAutoFit/>
          </a:bodyPr>
          <a:lstStyle/>
          <a:p>
            <a:r>
              <a:rPr lang="en-US" b="1" smtClean="0">
                <a:solidFill>
                  <a:schemeClr val="tx2"/>
                </a:solidFill>
                <a:latin typeface="+mj-lt"/>
              </a:rPr>
              <a:t>28</a:t>
            </a:r>
            <a:endParaRPr lang="en-US" b="1">
              <a:solidFill>
                <a:schemeClr val="tx2"/>
              </a:solidFill>
              <a:latin typeface="+mj-lt"/>
            </a:endParaRPr>
          </a:p>
        </p:txBody>
      </p:sp>
    </p:spTree>
    <p:extLst>
      <p:ext uri="{BB962C8B-B14F-4D97-AF65-F5344CB8AC3E}">
        <p14:creationId xmlns:p14="http://schemas.microsoft.com/office/powerpoint/2010/main" val="2624523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6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2" grpId="0" build="p"/>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sp>
        <p:nvSpPr>
          <p:cNvPr id="182" name="Google Shape;182;p31"/>
          <p:cNvSpPr txBox="1">
            <a:spLocks noGrp="1"/>
          </p:cNvSpPr>
          <p:nvPr>
            <p:ph type="subTitle" idx="1"/>
          </p:nvPr>
        </p:nvSpPr>
        <p:spPr>
          <a:xfrm>
            <a:off x="1392760" y="1816289"/>
            <a:ext cx="2565520" cy="1077475"/>
          </a:xfrm>
          <a:prstGeom prst="rect">
            <a:avLst/>
          </a:prstGeom>
        </p:spPr>
        <p:txBody>
          <a:bodyPr spcFirstLastPara="1" wrap="square" lIns="91425" tIns="91425" rIns="91425" bIns="91425" anchor="ctr" anchorCtr="0">
            <a:noAutofit/>
          </a:bodyPr>
          <a:lstStyle/>
          <a:p>
            <a:pPr marL="0" lvl="0" indent="0"/>
            <a:r>
              <a:rPr lang="en-US"/>
              <a:t>Trong một cơ sở dữ liệu to lớn, chúng ta khó có thể xác định toàn bộ hệ thống phân cấp khái niệm bằng cách liệt kê giá trị cụ thể</a:t>
            </a:r>
            <a:endParaRPr/>
          </a:p>
        </p:txBody>
      </p:sp>
      <p:sp>
        <p:nvSpPr>
          <p:cNvPr id="183" name="Google Shape;183;p31"/>
          <p:cNvSpPr txBox="1">
            <a:spLocks noGrp="1"/>
          </p:cNvSpPr>
          <p:nvPr>
            <p:ph type="subTitle" idx="2"/>
          </p:nvPr>
        </p:nvSpPr>
        <p:spPr>
          <a:xfrm>
            <a:off x="5456240" y="1816289"/>
            <a:ext cx="2510666" cy="1077475"/>
          </a:xfrm>
          <a:prstGeom prst="rect">
            <a:avLst/>
          </a:prstGeom>
        </p:spPr>
        <p:txBody>
          <a:bodyPr spcFirstLastPara="1" wrap="square" lIns="91425" tIns="91425" rIns="91425" bIns="91425" anchor="ctr" anchorCtr="0">
            <a:noAutofit/>
          </a:bodyPr>
          <a:lstStyle/>
          <a:p>
            <a:pPr marL="0" lvl="0" indent="0"/>
            <a:r>
              <a:rPr lang="en-US"/>
              <a:t>chúng ta có thể dễ dàng chỉ định các nhóm rõ ràng của 1 phần nhỏ dữ liệu cấp trung gian</a:t>
            </a:r>
            <a:endParaRPr/>
          </a:p>
        </p:txBody>
      </p:sp>
      <p:sp>
        <p:nvSpPr>
          <p:cNvPr id="186" name="Google Shape;186;p31"/>
          <p:cNvSpPr txBox="1">
            <a:spLocks noGrp="1"/>
          </p:cNvSpPr>
          <p:nvPr>
            <p:ph type="title"/>
          </p:nvPr>
        </p:nvSpPr>
        <p:spPr>
          <a:xfrm>
            <a:off x="720100" y="509824"/>
            <a:ext cx="7704000" cy="1122093"/>
          </a:xfrm>
          <a:prstGeom prst="rect">
            <a:avLst/>
          </a:prstGeom>
        </p:spPr>
        <p:txBody>
          <a:bodyPr spcFirstLastPara="1" wrap="square" lIns="91425" tIns="91425" rIns="91425" bIns="91425" anchor="t" anchorCtr="0">
            <a:noAutofit/>
          </a:bodyPr>
          <a:lstStyle/>
          <a:p>
            <a:pPr lvl="0"/>
            <a:r>
              <a:rPr lang="en-US" smtClean="0"/>
              <a:t>6.2: Đặc </a:t>
            </a:r>
            <a:r>
              <a:rPr lang="en-US"/>
              <a:t>tả một phần của hệ thống phân cấp bằng cách nhóm dữ liệu tường minh</a:t>
            </a:r>
            <a:endParaRPr/>
          </a:p>
        </p:txBody>
      </p:sp>
      <p:grpSp>
        <p:nvGrpSpPr>
          <p:cNvPr id="219" name="Google Shape;219;p31"/>
          <p:cNvGrpSpPr/>
          <p:nvPr/>
        </p:nvGrpSpPr>
        <p:grpSpPr>
          <a:xfrm>
            <a:off x="4861795" y="2194512"/>
            <a:ext cx="379767" cy="380480"/>
            <a:chOff x="1195500" y="238125"/>
            <a:chExt cx="5209425" cy="5219200"/>
          </a:xfrm>
        </p:grpSpPr>
        <p:sp>
          <p:nvSpPr>
            <p:cNvPr id="220" name="Google Shape;220;p31"/>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31"/>
          <p:cNvCxnSpPr/>
          <p:nvPr/>
        </p:nvCxnSpPr>
        <p:spPr>
          <a:xfrm>
            <a:off x="1325104" y="2021602"/>
            <a:ext cx="0" cy="726300"/>
          </a:xfrm>
          <a:prstGeom prst="straightConnector1">
            <a:avLst/>
          </a:prstGeom>
          <a:noFill/>
          <a:ln w="19050" cap="flat" cmpd="sng">
            <a:solidFill>
              <a:srgbClr val="F3F3F3"/>
            </a:solidFill>
            <a:prstDash val="solid"/>
            <a:round/>
            <a:headEnd type="oval" w="med" len="med"/>
            <a:tailEnd type="oval" w="med" len="med"/>
          </a:ln>
        </p:spPr>
      </p:cxnSp>
      <p:cxnSp>
        <p:nvCxnSpPr>
          <p:cNvPr id="259" name="Google Shape;259;p31"/>
          <p:cNvCxnSpPr/>
          <p:nvPr/>
        </p:nvCxnSpPr>
        <p:spPr>
          <a:xfrm>
            <a:off x="5400654" y="2021602"/>
            <a:ext cx="0" cy="726300"/>
          </a:xfrm>
          <a:prstGeom prst="straightConnector1">
            <a:avLst/>
          </a:prstGeom>
          <a:noFill/>
          <a:ln w="19050" cap="flat" cmpd="sng">
            <a:solidFill>
              <a:srgbClr val="F3F3F3"/>
            </a:solidFill>
            <a:prstDash val="solid"/>
            <a:round/>
            <a:headEnd type="oval" w="med" len="med"/>
            <a:tailEnd type="oval" w="med" len="med"/>
          </a:ln>
        </p:spPr>
      </p:cxnSp>
      <p:grpSp>
        <p:nvGrpSpPr>
          <p:cNvPr id="260" name="Google Shape;260;p31"/>
          <p:cNvGrpSpPr/>
          <p:nvPr/>
        </p:nvGrpSpPr>
        <p:grpSpPr>
          <a:xfrm>
            <a:off x="786155" y="2194773"/>
            <a:ext cx="379958" cy="379958"/>
            <a:chOff x="1190625" y="238125"/>
            <a:chExt cx="5219200" cy="5219200"/>
          </a:xfrm>
        </p:grpSpPr>
        <p:sp>
          <p:nvSpPr>
            <p:cNvPr id="261" name="Google Shape;261;p31"/>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 name="TextBox 141"/>
          <p:cNvSpPr txBox="1"/>
          <p:nvPr/>
        </p:nvSpPr>
        <p:spPr>
          <a:xfrm>
            <a:off x="8555422" y="4700346"/>
            <a:ext cx="467296" cy="307777"/>
          </a:xfrm>
          <a:prstGeom prst="rect">
            <a:avLst/>
          </a:prstGeom>
          <a:noFill/>
        </p:spPr>
        <p:txBody>
          <a:bodyPr wrap="square" rtlCol="0">
            <a:spAutoFit/>
          </a:bodyPr>
          <a:lstStyle/>
          <a:p>
            <a:r>
              <a:rPr lang="en-US" b="1" smtClean="0">
                <a:solidFill>
                  <a:schemeClr val="tx2"/>
                </a:solidFill>
                <a:latin typeface="+mj-lt"/>
              </a:rPr>
              <a:t>29</a:t>
            </a:r>
            <a:endParaRPr lang="en-US" b="1">
              <a:solidFill>
                <a:schemeClr val="tx2"/>
              </a:solidFill>
              <a:latin typeface="+mj-l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32494" y="1075720"/>
            <a:ext cx="2537199" cy="874675"/>
          </a:xfrm>
          <a:prstGeom prst="rect">
            <a:avLst/>
          </a:prstGeom>
        </p:spPr>
        <p:txBody>
          <a:bodyPr spcFirstLastPara="1" wrap="square" lIns="91425" tIns="91425" rIns="91425" bIns="91425" anchor="ctr" anchorCtr="0">
            <a:noAutofit/>
          </a:bodyPr>
          <a:lstStyle/>
          <a:p>
            <a:pPr lvl="0"/>
            <a:r>
              <a:rPr lang="vi-VN"/>
              <a:t>Tổng quan về chiến lược chuyển đổi dữ liệu</a:t>
            </a:r>
            <a:endParaRPr/>
          </a:p>
        </p:txBody>
      </p:sp>
      <p:sp>
        <p:nvSpPr>
          <p:cNvPr id="116" name="Google Shape;116;p26"/>
          <p:cNvSpPr txBox="1">
            <a:spLocks noGrp="1"/>
          </p:cNvSpPr>
          <p:nvPr>
            <p:ph type="subTitle" idx="1"/>
          </p:nvPr>
        </p:nvSpPr>
        <p:spPr>
          <a:xfrm>
            <a:off x="5823939" y="431909"/>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endParaRPr/>
          </a:p>
        </p:txBody>
      </p:sp>
      <p:sp>
        <p:nvSpPr>
          <p:cNvPr id="117" name="Google Shape;117;p26"/>
          <p:cNvSpPr txBox="1">
            <a:spLocks noGrp="1"/>
          </p:cNvSpPr>
          <p:nvPr>
            <p:ph type="title" idx="2"/>
          </p:nvPr>
        </p:nvSpPr>
        <p:spPr>
          <a:xfrm>
            <a:off x="4866269" y="1078359"/>
            <a:ext cx="2339100" cy="878812"/>
          </a:xfrm>
          <a:prstGeom prst="rect">
            <a:avLst/>
          </a:prstGeom>
        </p:spPr>
        <p:txBody>
          <a:bodyPr spcFirstLastPara="1" wrap="square" lIns="91425" tIns="91425" rIns="91425" bIns="91425" anchor="ctr" anchorCtr="0">
            <a:noAutofit/>
          </a:bodyPr>
          <a:lstStyle/>
          <a:p>
            <a:pPr lvl="0"/>
            <a:r>
              <a:rPr lang="en-US"/>
              <a:t>Chuyển đổi dữ liệu bằng cách chuẩn hóa</a:t>
            </a:r>
          </a:p>
        </p:txBody>
      </p:sp>
      <p:sp>
        <p:nvSpPr>
          <p:cNvPr id="118" name="Google Shape;118;p26"/>
          <p:cNvSpPr txBox="1">
            <a:spLocks noGrp="1"/>
          </p:cNvSpPr>
          <p:nvPr>
            <p:ph type="subTitle" idx="3"/>
          </p:nvPr>
        </p:nvSpPr>
        <p:spPr>
          <a:xfrm>
            <a:off x="3302931" y="77823"/>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endParaRPr/>
          </a:p>
        </p:txBody>
      </p:sp>
      <p:sp>
        <p:nvSpPr>
          <p:cNvPr id="119" name="Google Shape;119;p26"/>
          <p:cNvSpPr txBox="1">
            <a:spLocks noGrp="1"/>
          </p:cNvSpPr>
          <p:nvPr>
            <p:ph type="title" idx="4"/>
          </p:nvPr>
        </p:nvSpPr>
        <p:spPr>
          <a:xfrm>
            <a:off x="2675777" y="2311257"/>
            <a:ext cx="2427863" cy="1122212"/>
          </a:xfrm>
          <a:prstGeom prst="rect">
            <a:avLst/>
          </a:prstGeom>
        </p:spPr>
        <p:txBody>
          <a:bodyPr spcFirstLastPara="1" wrap="square" lIns="91425" tIns="91425" rIns="91425" bIns="91425" anchor="ctr" anchorCtr="0">
            <a:noAutofit/>
          </a:bodyPr>
          <a:lstStyle/>
          <a:p>
            <a:pPr lvl="0"/>
            <a:r>
              <a:rPr lang="en-US" smtClean="0"/>
              <a:t>Đóng thùng</a:t>
            </a:r>
            <a:endParaRPr/>
          </a:p>
        </p:txBody>
      </p:sp>
      <p:sp>
        <p:nvSpPr>
          <p:cNvPr id="120" name="Google Shape;120;p26"/>
          <p:cNvSpPr txBox="1">
            <a:spLocks noGrp="1"/>
          </p:cNvSpPr>
          <p:nvPr>
            <p:ph type="subTitle" idx="5"/>
          </p:nvPr>
        </p:nvSpPr>
        <p:spPr>
          <a:xfrm>
            <a:off x="708512" y="75572"/>
            <a:ext cx="964424" cy="45912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endParaRPr/>
          </a:p>
        </p:txBody>
      </p:sp>
      <p:sp>
        <p:nvSpPr>
          <p:cNvPr id="121" name="Google Shape;121;p26"/>
          <p:cNvSpPr txBox="1">
            <a:spLocks noGrp="1"/>
          </p:cNvSpPr>
          <p:nvPr>
            <p:ph type="title" idx="6"/>
          </p:nvPr>
        </p:nvSpPr>
        <p:spPr>
          <a:xfrm>
            <a:off x="6035819" y="2311257"/>
            <a:ext cx="2339100" cy="1059359"/>
          </a:xfrm>
          <a:prstGeom prst="rect">
            <a:avLst/>
          </a:prstGeom>
        </p:spPr>
        <p:txBody>
          <a:bodyPr spcFirstLastPara="1" wrap="square" lIns="91425" tIns="91425" rIns="91425" bIns="91425" anchor="ctr" anchorCtr="0">
            <a:noAutofit/>
          </a:bodyPr>
          <a:lstStyle/>
          <a:p>
            <a:r>
              <a:rPr lang="vi-VN"/>
              <a:t>Phân tích rời rạc bằng biểu đồ tần suất</a:t>
            </a:r>
            <a:endParaRPr lang="en-US"/>
          </a:p>
        </p:txBody>
      </p:sp>
      <p:sp>
        <p:nvSpPr>
          <p:cNvPr id="122" name="Google Shape;122;p26"/>
          <p:cNvSpPr txBox="1">
            <a:spLocks noGrp="1"/>
          </p:cNvSpPr>
          <p:nvPr>
            <p:ph type="subTitle" idx="7"/>
          </p:nvPr>
        </p:nvSpPr>
        <p:spPr>
          <a:xfrm>
            <a:off x="6318308" y="251678"/>
            <a:ext cx="2236900" cy="1622246"/>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endParaRPr/>
          </a:p>
        </p:txBody>
      </p:sp>
      <p:sp>
        <p:nvSpPr>
          <p:cNvPr id="123" name="Google Shape;123;p26"/>
          <p:cNvSpPr txBox="1">
            <a:spLocks noGrp="1"/>
          </p:cNvSpPr>
          <p:nvPr>
            <p:ph type="title" idx="8"/>
          </p:nvPr>
        </p:nvSpPr>
        <p:spPr>
          <a:xfrm>
            <a:off x="1879276" y="26616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mtClean="0"/>
              <a:t>03</a:t>
            </a:r>
            <a:endParaRPr/>
          </a:p>
        </p:txBody>
      </p:sp>
      <p:sp>
        <p:nvSpPr>
          <p:cNvPr id="124" name="Google Shape;124;p26"/>
          <p:cNvSpPr txBox="1">
            <a:spLocks noGrp="1"/>
          </p:cNvSpPr>
          <p:nvPr>
            <p:ph type="title" idx="9"/>
          </p:nvPr>
        </p:nvSpPr>
        <p:spPr>
          <a:xfrm>
            <a:off x="725119" y="1353446"/>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25" name="Google Shape;125;p26"/>
          <p:cNvSpPr txBox="1">
            <a:spLocks noGrp="1"/>
          </p:cNvSpPr>
          <p:nvPr>
            <p:ph type="title" idx="13"/>
          </p:nvPr>
        </p:nvSpPr>
        <p:spPr>
          <a:xfrm>
            <a:off x="5223939" y="2680945"/>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4069694" y="1342309"/>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mtClean="0"/>
              <a:t>02</a:t>
            </a:r>
            <a:endParaRPr/>
          </a:p>
        </p:txBody>
      </p:sp>
      <p:cxnSp>
        <p:nvCxnSpPr>
          <p:cNvPr id="127" name="Google Shape;127;p26"/>
          <p:cNvCxnSpPr/>
          <p:nvPr/>
        </p:nvCxnSpPr>
        <p:spPr>
          <a:xfrm>
            <a:off x="2555477" y="2566728"/>
            <a:ext cx="0" cy="630600"/>
          </a:xfrm>
          <a:prstGeom prst="straightConnector1">
            <a:avLst/>
          </a:prstGeom>
          <a:noFill/>
          <a:ln w="19050" cap="flat" cmpd="sng">
            <a:solidFill>
              <a:srgbClr val="F3F3F3"/>
            </a:solidFill>
            <a:prstDash val="solid"/>
            <a:round/>
            <a:headEnd type="oval" w="med" len="med"/>
            <a:tailEnd type="oval" w="med" len="med"/>
          </a:ln>
        </p:spPr>
      </p:cxnSp>
      <p:cxnSp>
        <p:nvCxnSpPr>
          <p:cNvPr id="128" name="Google Shape;128;p26"/>
          <p:cNvCxnSpPr/>
          <p:nvPr/>
        </p:nvCxnSpPr>
        <p:spPr>
          <a:xfrm>
            <a:off x="4745970" y="1243324"/>
            <a:ext cx="0" cy="630600"/>
          </a:xfrm>
          <a:prstGeom prst="straightConnector1">
            <a:avLst/>
          </a:prstGeom>
          <a:noFill/>
          <a:ln w="19050" cap="flat" cmpd="sng">
            <a:solidFill>
              <a:srgbClr val="F3F3F3"/>
            </a:solidFill>
            <a:prstDash val="solid"/>
            <a:round/>
            <a:headEnd type="oval" w="med" len="med"/>
            <a:tailEnd type="oval" w="med" len="med"/>
          </a:ln>
        </p:spPr>
      </p:cxnSp>
      <p:cxnSp>
        <p:nvCxnSpPr>
          <p:cNvPr id="129" name="Google Shape;129;p26"/>
          <p:cNvCxnSpPr/>
          <p:nvPr/>
        </p:nvCxnSpPr>
        <p:spPr>
          <a:xfrm>
            <a:off x="5900214" y="2566728"/>
            <a:ext cx="0" cy="630600"/>
          </a:xfrm>
          <a:prstGeom prst="straightConnector1">
            <a:avLst/>
          </a:prstGeom>
          <a:noFill/>
          <a:ln w="19050" cap="flat" cmpd="sng">
            <a:solidFill>
              <a:srgbClr val="F3F3F3"/>
            </a:solidFill>
            <a:prstDash val="solid"/>
            <a:round/>
            <a:headEnd type="oval" w="med" len="med"/>
            <a:tailEnd type="oval" w="med" len="med"/>
          </a:ln>
        </p:spPr>
      </p:cxnSp>
      <p:cxnSp>
        <p:nvCxnSpPr>
          <p:cNvPr id="130" name="Google Shape;130;p26"/>
          <p:cNvCxnSpPr/>
          <p:nvPr/>
        </p:nvCxnSpPr>
        <p:spPr>
          <a:xfrm>
            <a:off x="1401320" y="1243324"/>
            <a:ext cx="0" cy="630600"/>
          </a:xfrm>
          <a:prstGeom prst="straightConnector1">
            <a:avLst/>
          </a:prstGeom>
          <a:noFill/>
          <a:ln w="19050" cap="flat" cmpd="sng">
            <a:solidFill>
              <a:srgbClr val="F3F3F3"/>
            </a:solidFill>
            <a:prstDash val="solid"/>
            <a:round/>
            <a:headEnd type="oval" w="med" len="med"/>
            <a:tailEnd type="oval" w="med" len="med"/>
          </a:ln>
        </p:spPr>
      </p:cxnSp>
      <p:sp>
        <p:nvSpPr>
          <p:cNvPr id="18" name="Google Shape;124;p26"/>
          <p:cNvSpPr txBox="1">
            <a:spLocks/>
          </p:cNvSpPr>
          <p:nvPr/>
        </p:nvSpPr>
        <p:spPr>
          <a:xfrm>
            <a:off x="709811" y="3958101"/>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3F3F3"/>
              </a:buClr>
              <a:buSzPts val="4800"/>
              <a:buFont typeface="Rajdhani"/>
              <a:buNone/>
              <a:defRPr sz="2400" b="1" i="0" u="none" strike="noStrike" cap="none">
                <a:solidFill>
                  <a:srgbClr val="F3F3F3"/>
                </a:solidFill>
                <a:latin typeface="Rajdhani"/>
                <a:ea typeface="Rajdhani"/>
                <a:cs typeface="Rajdhani"/>
                <a:sym typeface="Rajdhani"/>
              </a:defRPr>
            </a:lvl1pPr>
            <a:lvl2pPr marR="0" lvl="1"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2pPr>
            <a:lvl3pPr marR="0" lvl="2"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3pPr>
            <a:lvl4pPr marR="0" lvl="3"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4pPr>
            <a:lvl5pPr marR="0" lvl="4"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5pPr>
            <a:lvl6pPr marR="0" lvl="5"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6pPr>
            <a:lvl7pPr marR="0" lvl="6"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7pPr>
            <a:lvl8pPr marR="0" lvl="7"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8pPr>
            <a:lvl9pPr marR="0" lvl="8"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9pPr>
          </a:lstStyle>
          <a:p>
            <a:r>
              <a:rPr lang="en" smtClean="0"/>
              <a:t>05</a:t>
            </a:r>
            <a:endParaRPr lang="en"/>
          </a:p>
        </p:txBody>
      </p:sp>
      <p:cxnSp>
        <p:nvCxnSpPr>
          <p:cNvPr id="19" name="Google Shape;130;p26"/>
          <p:cNvCxnSpPr/>
          <p:nvPr/>
        </p:nvCxnSpPr>
        <p:spPr>
          <a:xfrm>
            <a:off x="1386012" y="3847979"/>
            <a:ext cx="0" cy="630600"/>
          </a:xfrm>
          <a:prstGeom prst="straightConnector1">
            <a:avLst/>
          </a:prstGeom>
          <a:noFill/>
          <a:ln w="19050" cap="flat" cmpd="sng">
            <a:solidFill>
              <a:srgbClr val="F3F3F3"/>
            </a:solidFill>
            <a:prstDash val="solid"/>
            <a:round/>
            <a:headEnd type="oval" w="med" len="med"/>
            <a:tailEnd type="oval" w="med" len="med"/>
          </a:ln>
        </p:spPr>
      </p:cxnSp>
      <p:sp>
        <p:nvSpPr>
          <p:cNvPr id="22" name="Google Shape;124;p26"/>
          <p:cNvSpPr txBox="1">
            <a:spLocks/>
          </p:cNvSpPr>
          <p:nvPr/>
        </p:nvSpPr>
        <p:spPr>
          <a:xfrm>
            <a:off x="4866269" y="3958101"/>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3F3F3"/>
              </a:buClr>
              <a:buSzPts val="4800"/>
              <a:buFont typeface="Rajdhani"/>
              <a:buNone/>
              <a:defRPr sz="2400" b="1" i="0" u="none" strike="noStrike" cap="none">
                <a:solidFill>
                  <a:srgbClr val="F3F3F3"/>
                </a:solidFill>
                <a:latin typeface="Rajdhani"/>
                <a:ea typeface="Rajdhani"/>
                <a:cs typeface="Rajdhani"/>
                <a:sym typeface="Rajdhani"/>
              </a:defRPr>
            </a:lvl1pPr>
            <a:lvl2pPr marR="0" lvl="1"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2pPr>
            <a:lvl3pPr marR="0" lvl="2"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3pPr>
            <a:lvl4pPr marR="0" lvl="3"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4pPr>
            <a:lvl5pPr marR="0" lvl="4"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5pPr>
            <a:lvl6pPr marR="0" lvl="5"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6pPr>
            <a:lvl7pPr marR="0" lvl="6"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7pPr>
            <a:lvl8pPr marR="0" lvl="7"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8pPr>
            <a:lvl9pPr marR="0" lvl="8"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9pPr>
          </a:lstStyle>
          <a:p>
            <a:r>
              <a:rPr lang="en" smtClean="0"/>
              <a:t>06</a:t>
            </a:r>
            <a:endParaRPr lang="en"/>
          </a:p>
        </p:txBody>
      </p:sp>
      <p:cxnSp>
        <p:nvCxnSpPr>
          <p:cNvPr id="23" name="Google Shape;130;p26"/>
          <p:cNvCxnSpPr/>
          <p:nvPr/>
        </p:nvCxnSpPr>
        <p:spPr>
          <a:xfrm>
            <a:off x="5542471" y="3943124"/>
            <a:ext cx="0" cy="630600"/>
          </a:xfrm>
          <a:prstGeom prst="straightConnector1">
            <a:avLst/>
          </a:prstGeom>
          <a:noFill/>
          <a:ln w="19050" cap="flat" cmpd="sng">
            <a:solidFill>
              <a:srgbClr val="F3F3F3"/>
            </a:solidFill>
            <a:prstDash val="solid"/>
            <a:round/>
            <a:headEnd type="oval" w="med" len="med"/>
            <a:tailEnd type="oval" w="med" len="med"/>
          </a:ln>
        </p:spPr>
      </p:cxnSp>
      <p:sp>
        <p:nvSpPr>
          <p:cNvPr id="25" name="Google Shape;119;p26"/>
          <p:cNvSpPr txBox="1">
            <a:spLocks/>
          </p:cNvSpPr>
          <p:nvPr/>
        </p:nvSpPr>
        <p:spPr>
          <a:xfrm>
            <a:off x="1532494" y="3607745"/>
            <a:ext cx="3213476" cy="112221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400"/>
              <a:buFont typeface="Rajdhani"/>
              <a:buNone/>
              <a:defRPr sz="2400" b="1" i="0" u="none" strike="noStrike" cap="none">
                <a:solidFill>
                  <a:srgbClr val="F3F3F3"/>
                </a:solidFill>
                <a:latin typeface="Rajdhani"/>
                <a:ea typeface="Rajdhani"/>
                <a:cs typeface="Rajdhani"/>
                <a:sym typeface="Rajdhani"/>
              </a:defRPr>
            </a:lvl1pPr>
            <a:lvl2pPr marR="0" lvl="1"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2pPr>
            <a:lvl3pPr marR="0" lvl="2"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3pPr>
            <a:lvl4pPr marR="0" lvl="3"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4pPr>
            <a:lvl5pPr marR="0" lvl="4"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5pPr>
            <a:lvl6pPr marR="0" lvl="5"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6pPr>
            <a:lvl7pPr marR="0" lvl="6"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7pPr>
            <a:lvl8pPr marR="0" lvl="7"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8pPr>
            <a:lvl9pPr marR="0" lvl="8"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9pPr>
          </a:lstStyle>
          <a:p>
            <a:r>
              <a:rPr lang="vi-VN"/>
              <a:t>Cải tiến theo cụm, </a:t>
            </a:r>
            <a:endParaRPr lang="en-US" smtClean="0"/>
          </a:p>
          <a:p>
            <a:r>
              <a:rPr lang="vi-VN" smtClean="0"/>
              <a:t>cây </a:t>
            </a:r>
            <a:r>
              <a:rPr lang="vi-VN"/>
              <a:t>quyết định</a:t>
            </a:r>
            <a:r>
              <a:rPr lang="vi-VN" smtClean="0"/>
              <a:t>,</a:t>
            </a:r>
            <a:endParaRPr lang="vi-VN"/>
          </a:p>
          <a:p>
            <a:r>
              <a:rPr lang="vi-VN" smtClean="0"/>
              <a:t>Phân </a:t>
            </a:r>
            <a:r>
              <a:rPr lang="vi-VN"/>
              <a:t>tích tương quan</a:t>
            </a:r>
            <a:endParaRPr lang="en-US"/>
          </a:p>
        </p:txBody>
      </p:sp>
      <p:sp>
        <p:nvSpPr>
          <p:cNvPr id="26" name="Google Shape;119;p26"/>
          <p:cNvSpPr txBox="1">
            <a:spLocks/>
          </p:cNvSpPr>
          <p:nvPr/>
        </p:nvSpPr>
        <p:spPr>
          <a:xfrm>
            <a:off x="5642031" y="3697318"/>
            <a:ext cx="3213476" cy="112221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400"/>
              <a:buFont typeface="Rajdhani"/>
              <a:buNone/>
              <a:defRPr sz="2400" b="1" i="0" u="none" strike="noStrike" cap="none">
                <a:solidFill>
                  <a:srgbClr val="F3F3F3"/>
                </a:solidFill>
                <a:latin typeface="Rajdhani"/>
                <a:ea typeface="Rajdhani"/>
                <a:cs typeface="Rajdhani"/>
                <a:sym typeface="Rajdhani"/>
              </a:defRPr>
            </a:lvl1pPr>
            <a:lvl2pPr marR="0" lvl="1"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2pPr>
            <a:lvl3pPr marR="0" lvl="2"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3pPr>
            <a:lvl4pPr marR="0" lvl="3"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4pPr>
            <a:lvl5pPr marR="0" lvl="4"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5pPr>
            <a:lvl6pPr marR="0" lvl="5"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6pPr>
            <a:lvl7pPr marR="0" lvl="6"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7pPr>
            <a:lvl8pPr marR="0" lvl="7"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8pPr>
            <a:lvl9pPr marR="0" lvl="8"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9pPr>
          </a:lstStyle>
          <a:p>
            <a:r>
              <a:rPr lang="vi-VN"/>
              <a:t>Tạo hệ thống phân cấp khái niệm cho dữ liệu danh nghĩa</a:t>
            </a:r>
            <a:endParaRPr lang="en-US"/>
          </a:p>
        </p:txBody>
      </p:sp>
      <p:sp>
        <p:nvSpPr>
          <p:cNvPr id="28" name="TextBox 27"/>
          <p:cNvSpPr txBox="1"/>
          <p:nvPr/>
        </p:nvSpPr>
        <p:spPr>
          <a:xfrm>
            <a:off x="8791218" y="4700346"/>
            <a:ext cx="231500" cy="307777"/>
          </a:xfrm>
          <a:prstGeom prst="rect">
            <a:avLst/>
          </a:prstGeom>
          <a:noFill/>
        </p:spPr>
        <p:txBody>
          <a:bodyPr wrap="square" rtlCol="0">
            <a:spAutoFit/>
          </a:bodyPr>
          <a:lstStyle/>
          <a:p>
            <a:r>
              <a:rPr lang="en-US" b="1">
                <a:solidFill>
                  <a:schemeClr val="tx2"/>
                </a:solidFill>
                <a:latin typeface="+mj-lt"/>
              </a:rPr>
              <a:t>3</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374073" y="509824"/>
            <a:ext cx="8050027" cy="1017427"/>
          </a:xfrm>
          <a:prstGeom prst="rect">
            <a:avLst/>
          </a:prstGeom>
        </p:spPr>
        <p:txBody>
          <a:bodyPr spcFirstLastPara="1" wrap="square" lIns="91425" tIns="91425" rIns="91425" bIns="91425" anchor="t" anchorCtr="0">
            <a:noAutofit/>
          </a:bodyPr>
          <a:lstStyle/>
          <a:p>
            <a:r>
              <a:rPr lang="en-US" smtClean="0"/>
              <a:t>6.3 Đặc </a:t>
            </a:r>
            <a:r>
              <a:rPr lang="en-US"/>
              <a:t>tả của một tập hợp các thuộc tính, nhưng không phải thứ tự  từng phần của </a:t>
            </a:r>
            <a:r>
              <a:rPr lang="en-US" smtClean="0"/>
              <a:t>chúng</a:t>
            </a:r>
            <a:endParaRPr lang="en-US"/>
          </a:p>
        </p:txBody>
      </p:sp>
      <p:sp>
        <p:nvSpPr>
          <p:cNvPr id="2" name="TextBox 1"/>
          <p:cNvSpPr txBox="1"/>
          <p:nvPr/>
        </p:nvSpPr>
        <p:spPr>
          <a:xfrm>
            <a:off x="660309" y="1764327"/>
            <a:ext cx="7763791" cy="954107"/>
          </a:xfrm>
          <a:prstGeom prst="rect">
            <a:avLst/>
          </a:prstGeom>
          <a:noFill/>
        </p:spPr>
        <p:txBody>
          <a:bodyPr wrap="square" rtlCol="0">
            <a:spAutoFit/>
          </a:bodyPr>
          <a:lstStyle/>
          <a:p>
            <a:r>
              <a:rPr lang="en-US">
                <a:solidFill>
                  <a:schemeClr val="tx2"/>
                </a:solidFill>
                <a:latin typeface="Fira Sans Condensed" panose="020B0604020202020204" charset="0"/>
              </a:rPr>
              <a:t>Một người dùng có thể chỉ ra một tập hợp các thuộc tính tạo thành một hệ thống phân cấp khái niệm, nhưng bỏ qua để nêu rõ ràng về phần thự tự. Hệ thống sau đó có thể tự động thử tạo ra một thứ tự thuộc tính để hình thành một phân cấp khái niệm có nghĩa.</a:t>
            </a:r>
          </a:p>
          <a:p>
            <a:endParaRPr lang="en-US">
              <a:solidFill>
                <a:schemeClr val="tx2"/>
              </a:solidFill>
              <a:latin typeface="Fira Sans Condensed" panose="020B0604020202020204" charset="0"/>
            </a:endParaRPr>
          </a:p>
        </p:txBody>
      </p:sp>
      <p:sp>
        <p:nvSpPr>
          <p:cNvPr id="6" name="TextBox 5"/>
          <p:cNvSpPr txBox="1"/>
          <p:nvPr/>
        </p:nvSpPr>
        <p:spPr>
          <a:xfrm>
            <a:off x="8555422" y="4700346"/>
            <a:ext cx="467296" cy="307777"/>
          </a:xfrm>
          <a:prstGeom prst="rect">
            <a:avLst/>
          </a:prstGeom>
          <a:noFill/>
        </p:spPr>
        <p:txBody>
          <a:bodyPr wrap="square" rtlCol="0">
            <a:spAutoFit/>
          </a:bodyPr>
          <a:lstStyle/>
          <a:p>
            <a:r>
              <a:rPr lang="en-US" b="1" smtClean="0">
                <a:solidFill>
                  <a:schemeClr val="tx2"/>
                </a:solidFill>
                <a:latin typeface="+mj-lt"/>
              </a:rPr>
              <a:t>30</a:t>
            </a:r>
            <a:endParaRPr lang="en-US" b="1">
              <a:solidFill>
                <a:schemeClr val="tx2"/>
              </a:solidFill>
              <a:latin typeface="+mj-lt"/>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100" y="509825"/>
            <a:ext cx="7704000" cy="1038420"/>
          </a:xfrm>
          <a:prstGeom prst="rect">
            <a:avLst/>
          </a:prstGeom>
        </p:spPr>
        <p:txBody>
          <a:bodyPr spcFirstLastPara="1" wrap="square" lIns="91425" tIns="91425" rIns="91425" bIns="91425" anchor="t" anchorCtr="0">
            <a:noAutofit/>
          </a:bodyPr>
          <a:lstStyle/>
          <a:p>
            <a:pPr lvl="0"/>
            <a:r>
              <a:rPr lang="en-US" smtClean="0"/>
              <a:t>6.4: Đặc </a:t>
            </a:r>
            <a:r>
              <a:rPr lang="en-US"/>
              <a:t>tả kỹ thuật của chỉ một phần của tập hợp các thuộc tính</a:t>
            </a:r>
            <a:endParaRPr/>
          </a:p>
        </p:txBody>
      </p:sp>
      <p:sp>
        <p:nvSpPr>
          <p:cNvPr id="2" name="TextBox 1"/>
          <p:cNvSpPr txBox="1"/>
          <p:nvPr/>
        </p:nvSpPr>
        <p:spPr>
          <a:xfrm>
            <a:off x="546538" y="2060028"/>
            <a:ext cx="3804745" cy="1169551"/>
          </a:xfrm>
          <a:prstGeom prst="rect">
            <a:avLst/>
          </a:prstGeom>
          <a:noFill/>
        </p:spPr>
        <p:txBody>
          <a:bodyPr wrap="square" rtlCol="0">
            <a:spAutoFit/>
          </a:bodyPr>
          <a:lstStyle/>
          <a:p>
            <a:r>
              <a:rPr lang="en-US">
                <a:solidFill>
                  <a:schemeClr val="tx2"/>
                </a:solidFill>
                <a:latin typeface="Fira Sans Condensed" panose="020B0604020202020204" charset="0"/>
              </a:rPr>
              <a:t>Có lúc người dùng có thể bất cẩn trong xác định một hệ thống phân cấp, hay chỉ là không biết phân cấp khái niệm như nào. Kết quả là người dùng có lẽ đã đưa vào một tập hợp con của các thuộc tính liên quan trong hệ thống phân cấp</a:t>
            </a:r>
          </a:p>
        </p:txBody>
      </p:sp>
      <p:sp>
        <p:nvSpPr>
          <p:cNvPr id="4" name="TextBox 3"/>
          <p:cNvSpPr txBox="1"/>
          <p:nvPr/>
        </p:nvSpPr>
        <p:spPr>
          <a:xfrm>
            <a:off x="546538" y="3433375"/>
            <a:ext cx="3615560" cy="1169551"/>
          </a:xfrm>
          <a:prstGeom prst="rect">
            <a:avLst/>
          </a:prstGeom>
          <a:noFill/>
        </p:spPr>
        <p:txBody>
          <a:bodyPr wrap="square" rtlCol="0">
            <a:spAutoFit/>
          </a:bodyPr>
          <a:lstStyle/>
          <a:p>
            <a:r>
              <a:rPr lang="en-US">
                <a:solidFill>
                  <a:schemeClr val="tx2"/>
                </a:solidFill>
                <a:latin typeface="Fira Sans Condensed" panose="020B0604020202020204" charset="0"/>
              </a:rPr>
              <a:t>Để xử lý các cấu trúc phân cấp được chỉ định một phân nhỏ như thế, người dùng phải đưa vào những dữ liệu có nghĩa vào lược đồ cơ sở dữ liệu mà các thuộc tính có kết nối chặt chẽ với nhau</a:t>
            </a:r>
          </a:p>
        </p:txBody>
      </p:sp>
      <p:pic>
        <p:nvPicPr>
          <p:cNvPr id="6" name="Picture 5"/>
          <p:cNvPicPr>
            <a:picLocks noChangeAspect="1"/>
          </p:cNvPicPr>
          <p:nvPr/>
        </p:nvPicPr>
        <p:blipFill>
          <a:blip r:embed="rId4"/>
          <a:stretch>
            <a:fillRect/>
          </a:stretch>
        </p:blipFill>
        <p:spPr>
          <a:xfrm>
            <a:off x="5421133" y="1591985"/>
            <a:ext cx="3002967" cy="3282841"/>
          </a:xfrm>
          <a:prstGeom prst="rect">
            <a:avLst/>
          </a:prstGeom>
        </p:spPr>
      </p:pic>
      <p:sp>
        <p:nvSpPr>
          <p:cNvPr id="8" name="TextBox 7"/>
          <p:cNvSpPr txBox="1"/>
          <p:nvPr/>
        </p:nvSpPr>
        <p:spPr>
          <a:xfrm>
            <a:off x="8555422" y="4700346"/>
            <a:ext cx="467296" cy="307777"/>
          </a:xfrm>
          <a:prstGeom prst="rect">
            <a:avLst/>
          </a:prstGeom>
          <a:noFill/>
        </p:spPr>
        <p:txBody>
          <a:bodyPr wrap="square" rtlCol="0">
            <a:spAutoFit/>
          </a:bodyPr>
          <a:lstStyle/>
          <a:p>
            <a:r>
              <a:rPr lang="en-US" b="1" smtClean="0">
                <a:solidFill>
                  <a:schemeClr val="tx2"/>
                </a:solidFill>
                <a:latin typeface="+mj-lt"/>
              </a:rPr>
              <a:t>31</a:t>
            </a:r>
            <a:endParaRPr lang="en-US" b="1">
              <a:solidFill>
                <a:schemeClr val="tx2"/>
              </a:solidFill>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853222" y="847200"/>
            <a:ext cx="8062178" cy="363128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mtClean="0"/>
              <a:t>Thank You for </a:t>
            </a:r>
            <a:br>
              <a:rPr lang="en" smtClean="0"/>
            </a:br>
            <a:r>
              <a:rPr lang="en" smtClean="0"/>
              <a:t>Watching</a:t>
            </a:r>
            <a:br>
              <a:rPr lang="en" smtClean="0"/>
            </a:br>
            <a:r>
              <a:rPr lang="en" smtClean="0"/>
              <a:t>&lt;3 &lt;3 &lt;3</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lvl="0" algn="ctr"/>
            <a:r>
              <a:rPr lang="vi-VN" sz="4800"/>
              <a:t>Tổng quan về chiến lược chuyển đổi dữ liệu</a:t>
            </a:r>
            <a:endParaRPr sz="480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rgbClr val="F3F3F3"/>
            </a:solidFill>
            <a:prstDash val="solid"/>
            <a:round/>
            <a:headEnd type="oval" w="med" len="med"/>
            <a:tailEnd type="oval" w="med" len="med"/>
          </a:ln>
        </p:spPr>
      </p:cxnSp>
      <p:sp>
        <p:nvSpPr>
          <p:cNvPr id="6" name="TextBox 5"/>
          <p:cNvSpPr txBox="1"/>
          <p:nvPr/>
        </p:nvSpPr>
        <p:spPr>
          <a:xfrm>
            <a:off x="8791218" y="4700346"/>
            <a:ext cx="231500" cy="307777"/>
          </a:xfrm>
          <a:prstGeom prst="rect">
            <a:avLst/>
          </a:prstGeom>
          <a:noFill/>
        </p:spPr>
        <p:txBody>
          <a:bodyPr wrap="square" rtlCol="0">
            <a:spAutoFit/>
          </a:bodyPr>
          <a:lstStyle/>
          <a:p>
            <a:r>
              <a:rPr lang="en-US" b="1">
                <a:solidFill>
                  <a:schemeClr val="tx2"/>
                </a:solidFill>
                <a:latin typeface="+mj-lt"/>
              </a:rPr>
              <a:t>4</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099" y="509825"/>
            <a:ext cx="8029045" cy="572700"/>
          </a:xfrm>
          <a:prstGeom prst="rect">
            <a:avLst/>
          </a:prstGeom>
        </p:spPr>
        <p:txBody>
          <a:bodyPr spcFirstLastPara="1" wrap="square" lIns="91425" tIns="91425" rIns="91425" bIns="91425" anchor="t" anchorCtr="0">
            <a:noAutofit/>
          </a:bodyPr>
          <a:lstStyle/>
          <a:p>
            <a:pPr lvl="0">
              <a:spcAft>
                <a:spcPts val="1600"/>
              </a:spcAft>
            </a:pPr>
            <a:r>
              <a:rPr lang="en-US" sz="3200" smtClean="0"/>
              <a:t>1. </a:t>
            </a:r>
            <a:r>
              <a:rPr lang="vi-VN" sz="3200" smtClean="0"/>
              <a:t>Tổng </a:t>
            </a:r>
            <a:r>
              <a:rPr lang="vi-VN" sz="3200"/>
              <a:t>quan về chiến lược chuyển đổi dữ liệu</a:t>
            </a:r>
            <a:endParaRPr lang="en-US" sz="3200">
              <a:solidFill>
                <a:schemeClr val="accent4"/>
              </a:solidFill>
              <a:latin typeface="Rajdhani" panose="020B0604020202020204" charset="0"/>
              <a:ea typeface="Fira Sans Condensed Light"/>
              <a:cs typeface="Rajdhani" panose="020B0604020202020204" charset="0"/>
              <a:sym typeface="Fira Sans Condensed Light"/>
            </a:endParaRPr>
          </a:p>
        </p:txBody>
      </p:sp>
      <p:sp>
        <p:nvSpPr>
          <p:cNvPr id="1590" name="Google Shape;1590;p41"/>
          <p:cNvSpPr txBox="1"/>
          <p:nvPr/>
        </p:nvSpPr>
        <p:spPr>
          <a:xfrm>
            <a:off x="1132975" y="4102300"/>
            <a:ext cx="3753000" cy="47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endParaRPr sz="1200">
              <a:solidFill>
                <a:srgbClr val="F3F3F3"/>
              </a:solidFill>
              <a:latin typeface="Fira Sans Condensed Light"/>
              <a:ea typeface="Fira Sans Condensed Light"/>
              <a:cs typeface="Fira Sans Condensed Light"/>
              <a:sym typeface="Fira Sans Condensed Light"/>
            </a:endParaRPr>
          </a:p>
        </p:txBody>
      </p:sp>
      <p:sp>
        <p:nvSpPr>
          <p:cNvPr id="1591" name="Google Shape;1591;p41"/>
          <p:cNvSpPr/>
          <p:nvPr/>
        </p:nvSpPr>
        <p:spPr>
          <a:xfrm>
            <a:off x="5713185" y="2265963"/>
            <a:ext cx="138600" cy="13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5713185" y="3404438"/>
            <a:ext cx="138600" cy="13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txBox="1"/>
          <p:nvPr/>
        </p:nvSpPr>
        <p:spPr>
          <a:xfrm>
            <a:off x="6019353" y="1979763"/>
            <a:ext cx="2272592" cy="711000"/>
          </a:xfrm>
          <a:prstGeom prst="rect">
            <a:avLst/>
          </a:prstGeom>
          <a:noFill/>
          <a:ln>
            <a:noFill/>
          </a:ln>
        </p:spPr>
        <p:txBody>
          <a:bodyPr spcFirstLastPara="1" wrap="square" lIns="91425" tIns="182875" rIns="91425" bIns="0" anchor="ctr" anchorCtr="0">
            <a:noAutofit/>
          </a:bodyPr>
          <a:lstStyle/>
          <a:p>
            <a:pPr lvl="0" algn="ctr">
              <a:spcAft>
                <a:spcPts val="1600"/>
              </a:spcAft>
            </a:pPr>
            <a:r>
              <a:rPr lang="en-US" sz="2000" b="1">
                <a:solidFill>
                  <a:schemeClr val="accent4"/>
                </a:solidFill>
                <a:latin typeface="Rajdhani" panose="020B0604020202020204" charset="0"/>
                <a:cs typeface="Rajdhani" panose="020B0604020202020204" charset="0"/>
              </a:rPr>
              <a:t>Làm </a:t>
            </a:r>
            <a:r>
              <a:rPr lang="en-US" sz="2000" b="1" smtClean="0">
                <a:solidFill>
                  <a:schemeClr val="accent4"/>
                </a:solidFill>
                <a:latin typeface="Rajdhani" panose="020B0604020202020204" charset="0"/>
                <a:cs typeface="Rajdhani" panose="020B0604020202020204" charset="0"/>
              </a:rPr>
              <a:t>mịn </a:t>
            </a:r>
            <a:r>
              <a:rPr lang="en-US" sz="2000" b="1">
                <a:solidFill>
                  <a:schemeClr val="accent4"/>
                </a:solidFill>
                <a:latin typeface="Rajdhani" panose="020B0604020202020204" charset="0"/>
                <a:cs typeface="Rajdhani" panose="020B0604020202020204" charset="0"/>
              </a:rPr>
              <a:t>(</a:t>
            </a:r>
            <a:r>
              <a:rPr lang="en-US" sz="2000" b="1" smtClean="0">
                <a:solidFill>
                  <a:schemeClr val="accent4"/>
                </a:solidFill>
                <a:latin typeface="Rajdhani" panose="020B0604020202020204" charset="0"/>
                <a:cs typeface="Rajdhani" panose="020B0604020202020204" charset="0"/>
              </a:rPr>
              <a:t>Smoothing)</a:t>
            </a:r>
            <a:endParaRPr sz="2000">
              <a:solidFill>
                <a:schemeClr val="accent4"/>
              </a:solidFill>
              <a:latin typeface="Rajdhani" panose="020B0604020202020204" charset="0"/>
              <a:ea typeface="Fira Sans Condensed Light"/>
              <a:cs typeface="Rajdhani" panose="020B0604020202020204" charset="0"/>
              <a:sym typeface="Fira Sans Condensed Light"/>
            </a:endParaRPr>
          </a:p>
        </p:txBody>
      </p:sp>
      <p:sp>
        <p:nvSpPr>
          <p:cNvPr id="1594" name="Google Shape;1594;p41"/>
          <p:cNvSpPr txBox="1"/>
          <p:nvPr/>
        </p:nvSpPr>
        <p:spPr>
          <a:xfrm>
            <a:off x="6019353" y="2795134"/>
            <a:ext cx="2272592" cy="1121253"/>
          </a:xfrm>
          <a:prstGeom prst="rect">
            <a:avLst/>
          </a:prstGeom>
          <a:noFill/>
          <a:ln>
            <a:noFill/>
          </a:ln>
        </p:spPr>
        <p:txBody>
          <a:bodyPr spcFirstLastPara="1" wrap="square" lIns="91425" tIns="182875" rIns="91425" bIns="0" anchor="ctr" anchorCtr="0">
            <a:noAutofit/>
          </a:bodyPr>
          <a:lstStyle/>
          <a:p>
            <a:pPr lvl="0"/>
            <a:r>
              <a:rPr lang="en-US">
                <a:solidFill>
                  <a:schemeClr val="accent4"/>
                </a:solidFill>
              </a:rPr>
              <a:t>H</a:t>
            </a:r>
            <a:r>
              <a:rPr lang="en-US" smtClean="0">
                <a:solidFill>
                  <a:schemeClr val="accent4"/>
                </a:solidFill>
              </a:rPr>
              <a:t>oạt </a:t>
            </a:r>
            <a:r>
              <a:rPr lang="en-US">
                <a:solidFill>
                  <a:schemeClr val="accent4"/>
                </a:solidFill>
              </a:rPr>
              <a:t>động để loại bỏ nhiễu khỏi dữ liệu. Các kỹ thuật bao gồm binning, hồi quy và phân cụm</a:t>
            </a:r>
          </a:p>
        </p:txBody>
      </p:sp>
      <p:cxnSp>
        <p:nvCxnSpPr>
          <p:cNvPr id="1595" name="Google Shape;1595;p41"/>
          <p:cNvCxnSpPr>
            <a:stCxn id="1591" idx="4"/>
            <a:endCxn id="1592" idx="0"/>
          </p:cNvCxnSpPr>
          <p:nvPr/>
        </p:nvCxnSpPr>
        <p:spPr>
          <a:xfrm>
            <a:off x="5782485" y="2404563"/>
            <a:ext cx="0" cy="999900"/>
          </a:xfrm>
          <a:prstGeom prst="straightConnector1">
            <a:avLst/>
          </a:prstGeom>
          <a:noFill/>
          <a:ln w="19050" cap="flat" cmpd="sng">
            <a:solidFill>
              <a:srgbClr val="F3F3F3"/>
            </a:solidFill>
            <a:prstDash val="solid"/>
            <a:round/>
            <a:headEnd type="none" w="med" len="med"/>
            <a:tailEnd type="none" w="med" len="med"/>
          </a:ln>
        </p:spPr>
      </p:cxnSp>
      <p:sp>
        <p:nvSpPr>
          <p:cNvPr id="1596" name="Google Shape;1596;p41"/>
          <p:cNvSpPr/>
          <p:nvPr/>
        </p:nvSpPr>
        <p:spPr>
          <a:xfrm>
            <a:off x="5749175" y="2301975"/>
            <a:ext cx="66600" cy="66600"/>
          </a:xfrm>
          <a:prstGeom prst="ellips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5749175" y="3440475"/>
            <a:ext cx="66600" cy="66600"/>
          </a:xfrm>
          <a:prstGeom prst="ellipse">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Picture 11" descr="Chart, line chart&#10;&#10;Description automatically generated"/>
          <p:cNvPicPr/>
          <p:nvPr/>
        </p:nvPicPr>
        <p:blipFill>
          <a:blip r:embed="rId3">
            <a:extLst>
              <a:ext uri="{28A0092B-C50C-407E-A947-70E740481C1C}">
                <a14:useLocalDpi xmlns:a14="http://schemas.microsoft.com/office/drawing/2010/main" val="0"/>
              </a:ext>
            </a:extLst>
          </a:blip>
          <a:stretch>
            <a:fillRect/>
          </a:stretch>
        </p:blipFill>
        <p:spPr>
          <a:xfrm>
            <a:off x="999700" y="1268437"/>
            <a:ext cx="4019550" cy="2647950"/>
          </a:xfrm>
          <a:prstGeom prst="rect">
            <a:avLst/>
          </a:prstGeom>
        </p:spPr>
      </p:pic>
      <p:sp>
        <p:nvSpPr>
          <p:cNvPr id="13" name="TextBox 12"/>
          <p:cNvSpPr txBox="1"/>
          <p:nvPr/>
        </p:nvSpPr>
        <p:spPr>
          <a:xfrm>
            <a:off x="8791218" y="4700346"/>
            <a:ext cx="231500" cy="307777"/>
          </a:xfrm>
          <a:prstGeom prst="rect">
            <a:avLst/>
          </a:prstGeom>
          <a:noFill/>
        </p:spPr>
        <p:txBody>
          <a:bodyPr wrap="square" rtlCol="0">
            <a:spAutoFit/>
          </a:bodyPr>
          <a:lstStyle/>
          <a:p>
            <a:r>
              <a:rPr lang="en-US" b="1">
                <a:solidFill>
                  <a:schemeClr val="tx2"/>
                </a:solidFill>
                <a:latin typeface="+mj-lt"/>
              </a:rPr>
              <a:t>5</a:t>
            </a:r>
          </a:p>
        </p:txBody>
      </p:sp>
    </p:spTree>
    <p:extLst>
      <p:ext uri="{BB962C8B-B14F-4D97-AF65-F5344CB8AC3E}">
        <p14:creationId xmlns:p14="http://schemas.microsoft.com/office/powerpoint/2010/main" val="8575280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1"/>
          <p:cNvSpPr txBox="1">
            <a:spLocks noGrp="1"/>
          </p:cNvSpPr>
          <p:nvPr>
            <p:ph type="subTitle" idx="1"/>
          </p:nvPr>
        </p:nvSpPr>
        <p:spPr>
          <a:xfrm>
            <a:off x="1715533" y="1319645"/>
            <a:ext cx="2937401" cy="1205345"/>
          </a:xfrm>
          <a:prstGeom prst="rect">
            <a:avLst/>
          </a:prstGeom>
        </p:spPr>
        <p:txBody>
          <a:bodyPr spcFirstLastPara="1" wrap="square" lIns="91425" tIns="91425" rIns="91425" bIns="91425" anchor="ctr" anchorCtr="0">
            <a:noAutofit/>
          </a:bodyPr>
          <a:lstStyle/>
          <a:p>
            <a:pPr marL="0" lvl="0" indent="0"/>
            <a:endParaRPr lang="en-US" sz="1600" smtClean="0"/>
          </a:p>
          <a:p>
            <a:pPr marL="0" lvl="0" indent="0"/>
            <a:r>
              <a:rPr lang="en-US" sz="1600" b="1"/>
              <a:t>Cấu trúc thuộc tính (Attribute construction</a:t>
            </a:r>
            <a:r>
              <a:rPr lang="en-US" sz="1600" b="1" smtClean="0"/>
              <a:t>) </a:t>
            </a:r>
            <a:r>
              <a:rPr lang="en-US" sz="1600" smtClean="0"/>
              <a:t>các </a:t>
            </a:r>
            <a:r>
              <a:rPr lang="en-US" sz="1600"/>
              <a:t>thuộc tính mới được xây dựng và thêm vào từ tập hợp các thuộc tính đã cho để giúp quá trình khai thác.</a:t>
            </a:r>
            <a:endParaRPr sz="1600"/>
          </a:p>
        </p:txBody>
      </p:sp>
      <p:sp>
        <p:nvSpPr>
          <p:cNvPr id="183" name="Google Shape;183;p31"/>
          <p:cNvSpPr txBox="1">
            <a:spLocks noGrp="1"/>
          </p:cNvSpPr>
          <p:nvPr>
            <p:ph type="subTitle" idx="2"/>
          </p:nvPr>
        </p:nvSpPr>
        <p:spPr>
          <a:xfrm>
            <a:off x="5736084" y="1666825"/>
            <a:ext cx="2535080" cy="701400"/>
          </a:xfrm>
          <a:prstGeom prst="rect">
            <a:avLst/>
          </a:prstGeom>
        </p:spPr>
        <p:txBody>
          <a:bodyPr spcFirstLastPara="1" wrap="square" lIns="91425" tIns="91425" rIns="91425" bIns="91425" anchor="ctr" anchorCtr="0">
            <a:noAutofit/>
          </a:bodyPr>
          <a:lstStyle/>
          <a:p>
            <a:pPr marL="0" lvl="0" indent="0"/>
            <a:r>
              <a:rPr lang="en-US" sz="1600" b="1"/>
              <a:t>Tổng hợp (Aggregation),</a:t>
            </a:r>
            <a:r>
              <a:rPr lang="en-US" sz="1600"/>
              <a:t> nơi các phép toán tóm tắt hoặc tổng hợp được áp dụng cho dữ liệu</a:t>
            </a:r>
            <a:endParaRPr sz="1600"/>
          </a:p>
        </p:txBody>
      </p:sp>
      <p:sp>
        <p:nvSpPr>
          <p:cNvPr id="184" name="Google Shape;184;p31"/>
          <p:cNvSpPr txBox="1">
            <a:spLocks noGrp="1"/>
          </p:cNvSpPr>
          <p:nvPr>
            <p:ph type="subTitle" idx="3"/>
          </p:nvPr>
        </p:nvSpPr>
        <p:spPr>
          <a:xfrm>
            <a:off x="1715534" y="2836823"/>
            <a:ext cx="2586302" cy="1558532"/>
          </a:xfrm>
          <a:prstGeom prst="rect">
            <a:avLst/>
          </a:prstGeom>
        </p:spPr>
        <p:txBody>
          <a:bodyPr spcFirstLastPara="1" wrap="square" lIns="91425" tIns="91425" rIns="91425" bIns="91425" anchor="ctr" anchorCtr="0">
            <a:noAutofit/>
          </a:bodyPr>
          <a:lstStyle/>
          <a:p>
            <a:pPr marL="0" indent="0"/>
            <a:r>
              <a:rPr lang="en-US" sz="1600" b="1"/>
              <a:t>Chuẩn hóa (Normalization)</a:t>
            </a:r>
            <a:r>
              <a:rPr lang="en-US" sz="1600"/>
              <a:t>, dữ liệu thuộc tính được chia tỷ lệ để nằm trong phạm vi nhỏ hơn, như −1,0 đến 1,0 hoặc 0,0 đến 1,0.</a:t>
            </a:r>
          </a:p>
          <a:p>
            <a:pPr marL="0" lvl="0" indent="0" algn="l" rtl="0">
              <a:spcBef>
                <a:spcPts val="0"/>
              </a:spcBef>
              <a:spcAft>
                <a:spcPts val="0"/>
              </a:spcAft>
              <a:buNone/>
            </a:pPr>
            <a:endParaRPr sz="1600"/>
          </a:p>
        </p:txBody>
      </p:sp>
      <p:sp>
        <p:nvSpPr>
          <p:cNvPr id="185" name="Google Shape;185;p31"/>
          <p:cNvSpPr txBox="1">
            <a:spLocks noGrp="1"/>
          </p:cNvSpPr>
          <p:nvPr>
            <p:ph type="subTitle" idx="4"/>
          </p:nvPr>
        </p:nvSpPr>
        <p:spPr>
          <a:xfrm>
            <a:off x="5811768" y="2760915"/>
            <a:ext cx="2478056" cy="1558532"/>
          </a:xfrm>
          <a:prstGeom prst="rect">
            <a:avLst/>
          </a:prstGeom>
        </p:spPr>
        <p:txBody>
          <a:bodyPr spcFirstLastPara="1" wrap="square" lIns="91425" tIns="91425" rIns="91425" bIns="91425" anchor="ctr" anchorCtr="0">
            <a:noAutofit/>
          </a:bodyPr>
          <a:lstStyle/>
          <a:p>
            <a:pPr marL="0" lvl="0" indent="0"/>
            <a:r>
              <a:rPr lang="en-US" sz="1600" b="1"/>
              <a:t>Tiết </a:t>
            </a:r>
            <a:r>
              <a:rPr lang="en-US" sz="1600" b="1" smtClean="0"/>
              <a:t>chế (</a:t>
            </a:r>
            <a:r>
              <a:rPr lang="en-US" sz="1600" b="1"/>
              <a:t>Discretization)</a:t>
            </a:r>
            <a:r>
              <a:rPr lang="en-US" sz="1600"/>
              <a:t>, các giá trị thô của thuộc tính số </a:t>
            </a:r>
            <a:r>
              <a:rPr lang="en-US" sz="1600" smtClean="0"/>
              <a:t>được </a:t>
            </a:r>
            <a:r>
              <a:rPr lang="en-US" sz="1600"/>
              <a:t>thay thế bằng nhãn khoảng thời gian </a:t>
            </a:r>
            <a:r>
              <a:rPr lang="en-US" sz="1600" smtClean="0"/>
              <a:t>hoặc nhãn khái niệm</a:t>
            </a:r>
            <a:endParaRPr sz="1600"/>
          </a:p>
        </p:txBody>
      </p:sp>
      <p:sp>
        <p:nvSpPr>
          <p:cNvPr id="186" name="Google Shape;186;p31"/>
          <p:cNvSpPr txBox="1">
            <a:spLocks noGrp="1"/>
          </p:cNvSpPr>
          <p:nvPr>
            <p:ph type="title"/>
          </p:nvPr>
        </p:nvSpPr>
        <p:spPr>
          <a:xfrm>
            <a:off x="720099" y="509825"/>
            <a:ext cx="7956309" cy="572700"/>
          </a:xfrm>
          <a:prstGeom prst="rect">
            <a:avLst/>
          </a:prstGeom>
        </p:spPr>
        <p:txBody>
          <a:bodyPr spcFirstLastPara="1" wrap="square" lIns="91425" tIns="91425" rIns="91425" bIns="91425" anchor="t" anchorCtr="0">
            <a:noAutofit/>
          </a:bodyPr>
          <a:lstStyle/>
          <a:p>
            <a:pPr lvl="0"/>
            <a:r>
              <a:rPr lang="en-US" sz="3200" smtClean="0"/>
              <a:t>1. </a:t>
            </a:r>
            <a:r>
              <a:rPr lang="vi-VN" sz="3200" smtClean="0"/>
              <a:t>Tổng </a:t>
            </a:r>
            <a:r>
              <a:rPr lang="vi-VN" sz="3200"/>
              <a:t>quan về chiến lược chuyển đổi dữ liệu</a:t>
            </a:r>
            <a:endParaRPr/>
          </a:p>
        </p:txBody>
      </p:sp>
      <p:grpSp>
        <p:nvGrpSpPr>
          <p:cNvPr id="187" name="Google Shape;187;p31"/>
          <p:cNvGrpSpPr/>
          <p:nvPr/>
        </p:nvGrpSpPr>
        <p:grpSpPr>
          <a:xfrm>
            <a:off x="5173354" y="3163642"/>
            <a:ext cx="379930" cy="381002"/>
            <a:chOff x="1197950" y="238125"/>
            <a:chExt cx="5204525" cy="5219200"/>
          </a:xfrm>
        </p:grpSpPr>
        <p:sp>
          <p:nvSpPr>
            <p:cNvPr id="188" name="Google Shape;188;p31"/>
            <p:cNvSpPr/>
            <p:nvPr/>
          </p:nvSpPr>
          <p:spPr>
            <a:xfrm>
              <a:off x="1197950" y="1417325"/>
              <a:ext cx="1015325" cy="3126625"/>
            </a:xfrm>
            <a:custGeom>
              <a:avLst/>
              <a:gdLst/>
              <a:ahLst/>
              <a:cxnLst/>
              <a:rect l="l" t="t" r="r" b="b"/>
              <a:pathLst>
                <a:path w="40613" h="125065" extrusionOk="0">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1"/>
            <p:cNvSpPr/>
            <p:nvPr/>
          </p:nvSpPr>
          <p:spPr>
            <a:xfrm>
              <a:off x="1431175" y="1951475"/>
              <a:ext cx="457525" cy="838350"/>
            </a:xfrm>
            <a:custGeom>
              <a:avLst/>
              <a:gdLst/>
              <a:ahLst/>
              <a:cxnLst/>
              <a:rect l="l" t="t" r="r" b="b"/>
              <a:pathLst>
                <a:path w="18301" h="33534" extrusionOk="0">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1"/>
            <p:cNvSpPr/>
            <p:nvPr/>
          </p:nvSpPr>
          <p:spPr>
            <a:xfrm>
              <a:off x="1431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p:nvPr/>
          </p:nvSpPr>
          <p:spPr>
            <a:xfrm>
              <a:off x="1736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p:nvPr/>
          </p:nvSpPr>
          <p:spPr>
            <a:xfrm>
              <a:off x="1197950" y="4686650"/>
              <a:ext cx="233250" cy="152525"/>
            </a:xfrm>
            <a:custGeom>
              <a:avLst/>
              <a:gdLst/>
              <a:ahLst/>
              <a:cxnLst/>
              <a:rect l="l" t="t" r="r" b="b"/>
              <a:pathLst>
                <a:path w="9330" h="6101" extrusionOk="0">
                  <a:moveTo>
                    <a:pt x="1" y="0"/>
                  </a:moveTo>
                  <a:lnTo>
                    <a:pt x="1"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1"/>
            <p:cNvSpPr/>
            <p:nvPr/>
          </p:nvSpPr>
          <p:spPr>
            <a:xfrm>
              <a:off x="1197950" y="4996525"/>
              <a:ext cx="233250" cy="152525"/>
            </a:xfrm>
            <a:custGeom>
              <a:avLst/>
              <a:gdLst/>
              <a:ahLst/>
              <a:cxnLst/>
              <a:rect l="l" t="t" r="r" b="b"/>
              <a:pathLst>
                <a:path w="9330" h="6101" extrusionOk="0">
                  <a:moveTo>
                    <a:pt x="1" y="1"/>
                  </a:moveTo>
                  <a:lnTo>
                    <a:pt x="1" y="6101"/>
                  </a:lnTo>
                  <a:lnTo>
                    <a:pt x="9330" y="6101"/>
                  </a:lnTo>
                  <a:lnTo>
                    <a:pt x="933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p:nvPr/>
          </p:nvSpPr>
          <p:spPr>
            <a:xfrm>
              <a:off x="1197950" y="5304800"/>
              <a:ext cx="233250" cy="152525"/>
            </a:xfrm>
            <a:custGeom>
              <a:avLst/>
              <a:gdLst/>
              <a:ahLst/>
              <a:cxnLst/>
              <a:rect l="l" t="t" r="r" b="b"/>
              <a:pathLst>
                <a:path w="9330" h="6101" extrusionOk="0">
                  <a:moveTo>
                    <a:pt x="1" y="0"/>
                  </a:moveTo>
                  <a:lnTo>
                    <a:pt x="1"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a:off x="1197950" y="3626500"/>
              <a:ext cx="80750" cy="152525"/>
            </a:xfrm>
            <a:custGeom>
              <a:avLst/>
              <a:gdLst/>
              <a:ahLst/>
              <a:cxnLst/>
              <a:rect l="l" t="t" r="r" b="b"/>
              <a:pathLst>
                <a:path w="3230" h="6101" extrusionOk="0">
                  <a:moveTo>
                    <a:pt x="1" y="1"/>
                  </a:moveTo>
                  <a:lnTo>
                    <a:pt x="1" y="6100"/>
                  </a:lnTo>
                  <a:lnTo>
                    <a:pt x="3230" y="6100"/>
                  </a:lnTo>
                  <a:lnTo>
                    <a:pt x="323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1202850" y="558600"/>
              <a:ext cx="152525" cy="706250"/>
            </a:xfrm>
            <a:custGeom>
              <a:avLst/>
              <a:gdLst/>
              <a:ahLst/>
              <a:cxnLst/>
              <a:rect l="l" t="t" r="r" b="b"/>
              <a:pathLst>
                <a:path w="6101" h="28250" extrusionOk="0">
                  <a:moveTo>
                    <a:pt x="0" y="1"/>
                  </a:moveTo>
                  <a:lnTo>
                    <a:pt x="0" y="28249"/>
                  </a:lnTo>
                  <a:lnTo>
                    <a:pt x="6100" y="28249"/>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1"/>
            <p:cNvSpPr/>
            <p:nvPr/>
          </p:nvSpPr>
          <p:spPr>
            <a:xfrm>
              <a:off x="1202850" y="238125"/>
              <a:ext cx="152525" cy="168000"/>
            </a:xfrm>
            <a:custGeom>
              <a:avLst/>
              <a:gdLst/>
              <a:ahLst/>
              <a:cxnLst/>
              <a:rect l="l" t="t" r="r" b="b"/>
              <a:pathLst>
                <a:path w="6101" h="6720" extrusionOk="0">
                  <a:moveTo>
                    <a:pt x="0" y="0"/>
                  </a:moveTo>
                  <a:lnTo>
                    <a:pt x="0" y="6720"/>
                  </a:lnTo>
                  <a:lnTo>
                    <a:pt x="6100" y="6720"/>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1"/>
            <p:cNvSpPr/>
            <p:nvPr/>
          </p:nvSpPr>
          <p:spPr>
            <a:xfrm>
              <a:off x="5387150" y="1417325"/>
              <a:ext cx="1015325" cy="3126625"/>
            </a:xfrm>
            <a:custGeom>
              <a:avLst/>
              <a:gdLst/>
              <a:ahLst/>
              <a:cxnLst/>
              <a:rect l="l" t="t" r="r" b="b"/>
              <a:pathLst>
                <a:path w="40613" h="125065" extrusionOk="0">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1"/>
            <p:cNvSpPr/>
            <p:nvPr/>
          </p:nvSpPr>
          <p:spPr>
            <a:xfrm>
              <a:off x="5711725" y="1951475"/>
              <a:ext cx="457525" cy="838350"/>
            </a:xfrm>
            <a:custGeom>
              <a:avLst/>
              <a:gdLst/>
              <a:ahLst/>
              <a:cxnLst/>
              <a:rect l="l" t="t" r="r" b="b"/>
              <a:pathLst>
                <a:path w="18301" h="33534" extrusionOk="0">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1"/>
            <p:cNvSpPr/>
            <p:nvPr/>
          </p:nvSpPr>
          <p:spPr>
            <a:xfrm>
              <a:off x="6016725" y="2923550"/>
              <a:ext cx="152525" cy="152525"/>
            </a:xfrm>
            <a:custGeom>
              <a:avLst/>
              <a:gdLst/>
              <a:ahLst/>
              <a:cxnLst/>
              <a:rect l="l" t="t" r="r" b="b"/>
              <a:pathLst>
                <a:path w="6101" h="6101" extrusionOk="0">
                  <a:moveTo>
                    <a:pt x="0" y="0"/>
                  </a:moveTo>
                  <a:lnTo>
                    <a:pt x="0" y="6100"/>
                  </a:lnTo>
                  <a:lnTo>
                    <a:pt x="6100" y="6100"/>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1"/>
            <p:cNvSpPr/>
            <p:nvPr/>
          </p:nvSpPr>
          <p:spPr>
            <a:xfrm>
              <a:off x="5711725" y="2923550"/>
              <a:ext cx="152525" cy="152525"/>
            </a:xfrm>
            <a:custGeom>
              <a:avLst/>
              <a:gdLst/>
              <a:ahLst/>
              <a:cxnLst/>
              <a:rect l="l" t="t" r="r" b="b"/>
              <a:pathLst>
                <a:path w="6101" h="6101" extrusionOk="0">
                  <a:moveTo>
                    <a:pt x="1" y="0"/>
                  </a:moveTo>
                  <a:lnTo>
                    <a:pt x="1" y="6100"/>
                  </a:lnTo>
                  <a:lnTo>
                    <a:pt x="6100" y="6100"/>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6169225" y="4686650"/>
              <a:ext cx="233250" cy="152525"/>
            </a:xfrm>
            <a:custGeom>
              <a:avLst/>
              <a:gdLst/>
              <a:ahLst/>
              <a:cxnLst/>
              <a:rect l="l" t="t" r="r" b="b"/>
              <a:pathLst>
                <a:path w="9330" h="6101" extrusionOk="0">
                  <a:moveTo>
                    <a:pt x="0" y="0"/>
                  </a:moveTo>
                  <a:lnTo>
                    <a:pt x="0"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6169225" y="4996525"/>
              <a:ext cx="233250" cy="152525"/>
            </a:xfrm>
            <a:custGeom>
              <a:avLst/>
              <a:gdLst/>
              <a:ahLst/>
              <a:cxnLst/>
              <a:rect l="l" t="t" r="r" b="b"/>
              <a:pathLst>
                <a:path w="9330" h="6101" extrusionOk="0">
                  <a:moveTo>
                    <a:pt x="0" y="1"/>
                  </a:moveTo>
                  <a:lnTo>
                    <a:pt x="0" y="6101"/>
                  </a:lnTo>
                  <a:lnTo>
                    <a:pt x="9330" y="6101"/>
                  </a:lnTo>
                  <a:lnTo>
                    <a:pt x="933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6169225" y="5304800"/>
              <a:ext cx="233250" cy="152525"/>
            </a:xfrm>
            <a:custGeom>
              <a:avLst/>
              <a:gdLst/>
              <a:ahLst/>
              <a:cxnLst/>
              <a:rect l="l" t="t" r="r" b="b"/>
              <a:pathLst>
                <a:path w="9330" h="6101" extrusionOk="0">
                  <a:moveTo>
                    <a:pt x="0" y="0"/>
                  </a:moveTo>
                  <a:lnTo>
                    <a:pt x="0"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6321725" y="3626500"/>
              <a:ext cx="80750" cy="152525"/>
            </a:xfrm>
            <a:custGeom>
              <a:avLst/>
              <a:gdLst/>
              <a:ahLst/>
              <a:cxnLst/>
              <a:rect l="l" t="t" r="r" b="b"/>
              <a:pathLst>
                <a:path w="3230" h="6101" extrusionOk="0">
                  <a:moveTo>
                    <a:pt x="0" y="1"/>
                  </a:moveTo>
                  <a:lnTo>
                    <a:pt x="0" y="6100"/>
                  </a:lnTo>
                  <a:lnTo>
                    <a:pt x="3230" y="6100"/>
                  </a:lnTo>
                  <a:lnTo>
                    <a:pt x="323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6245050" y="558600"/>
              <a:ext cx="152525" cy="706250"/>
            </a:xfrm>
            <a:custGeom>
              <a:avLst/>
              <a:gdLst/>
              <a:ahLst/>
              <a:cxnLst/>
              <a:rect l="l" t="t" r="r" b="b"/>
              <a:pathLst>
                <a:path w="6101" h="28250" extrusionOk="0">
                  <a:moveTo>
                    <a:pt x="1" y="1"/>
                  </a:moveTo>
                  <a:lnTo>
                    <a:pt x="1" y="28249"/>
                  </a:lnTo>
                  <a:lnTo>
                    <a:pt x="6101" y="28249"/>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6245050" y="238125"/>
              <a:ext cx="152525" cy="168000"/>
            </a:xfrm>
            <a:custGeom>
              <a:avLst/>
              <a:gdLst/>
              <a:ahLst/>
              <a:cxnLst/>
              <a:rect l="l" t="t" r="r" b="b"/>
              <a:pathLst>
                <a:path w="6101" h="6720" extrusionOk="0">
                  <a:moveTo>
                    <a:pt x="1" y="0"/>
                  </a:moveTo>
                  <a:lnTo>
                    <a:pt x="1" y="6720"/>
                  </a:lnTo>
                  <a:lnTo>
                    <a:pt x="6101" y="6720"/>
                  </a:lnTo>
                  <a:lnTo>
                    <a:pt x="610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2327425" y="3608550"/>
              <a:ext cx="152500" cy="152525"/>
            </a:xfrm>
            <a:custGeom>
              <a:avLst/>
              <a:gdLst/>
              <a:ahLst/>
              <a:cxnLst/>
              <a:rect l="l" t="t" r="r" b="b"/>
              <a:pathLst>
                <a:path w="6100" h="6101" extrusionOk="0">
                  <a:moveTo>
                    <a:pt x="0" y="1"/>
                  </a:moveTo>
                  <a:lnTo>
                    <a:pt x="0" y="6101"/>
                  </a:lnTo>
                  <a:lnTo>
                    <a:pt x="6100" y="6101"/>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26324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4747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5052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2937400" y="3379400"/>
              <a:ext cx="1677500" cy="610025"/>
            </a:xfrm>
            <a:custGeom>
              <a:avLst/>
              <a:gdLst/>
              <a:ahLst/>
              <a:cxnLst/>
              <a:rect l="l" t="t" r="r" b="b"/>
              <a:pathLst>
                <a:path w="67100" h="24401" extrusionOk="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2618550"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1"/>
            <p:cNvSpPr/>
            <p:nvPr/>
          </p:nvSpPr>
          <p:spPr>
            <a:xfrm>
              <a:off x="3991025" y="2159425"/>
              <a:ext cx="152525" cy="610025"/>
            </a:xfrm>
            <a:custGeom>
              <a:avLst/>
              <a:gdLst/>
              <a:ahLst/>
              <a:cxnLst/>
              <a:rect l="l" t="t" r="r" b="b"/>
              <a:pathLst>
                <a:path w="6101" h="24401" extrusionOk="0">
                  <a:moveTo>
                    <a:pt x="1" y="0"/>
                  </a:moveTo>
                  <a:lnTo>
                    <a:pt x="1" y="24400"/>
                  </a:lnTo>
                  <a:lnTo>
                    <a:pt x="6101" y="24400"/>
                  </a:lnTo>
                  <a:lnTo>
                    <a:pt x="610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4296025"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2923550"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456875" y="2159425"/>
              <a:ext cx="381675" cy="610025"/>
            </a:xfrm>
            <a:custGeom>
              <a:avLst/>
              <a:gdLst/>
              <a:ahLst/>
              <a:cxnLst/>
              <a:rect l="l" t="t" r="r" b="b"/>
              <a:pathLst>
                <a:path w="15267" h="24401" extrusionOk="0">
                  <a:moveTo>
                    <a:pt x="9167" y="6100"/>
                  </a:moveTo>
                  <a:lnTo>
                    <a:pt x="9167" y="18300"/>
                  </a:lnTo>
                  <a:lnTo>
                    <a:pt x="6101" y="18300"/>
                  </a:lnTo>
                  <a:lnTo>
                    <a:pt x="6101" y="6100"/>
                  </a:lnTo>
                  <a:close/>
                  <a:moveTo>
                    <a:pt x="1" y="0"/>
                  </a:moveTo>
                  <a:lnTo>
                    <a:pt x="1" y="24400"/>
                  </a:lnTo>
                  <a:lnTo>
                    <a:pt x="15267" y="24400"/>
                  </a:lnTo>
                  <a:lnTo>
                    <a:pt x="15267"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4601025"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31"/>
          <p:cNvGrpSpPr/>
          <p:nvPr/>
        </p:nvGrpSpPr>
        <p:grpSpPr>
          <a:xfrm>
            <a:off x="5140201" y="1827285"/>
            <a:ext cx="379767" cy="380480"/>
            <a:chOff x="1195500" y="238125"/>
            <a:chExt cx="5209425" cy="5219200"/>
          </a:xfrm>
        </p:grpSpPr>
        <p:sp>
          <p:nvSpPr>
            <p:cNvPr id="220" name="Google Shape;220;p31"/>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31"/>
          <p:cNvCxnSpPr/>
          <p:nvPr/>
        </p:nvCxnSpPr>
        <p:spPr>
          <a:xfrm>
            <a:off x="1642044" y="1626413"/>
            <a:ext cx="0" cy="726300"/>
          </a:xfrm>
          <a:prstGeom prst="straightConnector1">
            <a:avLst/>
          </a:prstGeom>
          <a:noFill/>
          <a:ln w="19050" cap="flat" cmpd="sng">
            <a:solidFill>
              <a:srgbClr val="F3F3F3"/>
            </a:solidFill>
            <a:prstDash val="solid"/>
            <a:round/>
            <a:headEnd type="oval" w="med" len="med"/>
            <a:tailEnd type="oval" w="med" len="med"/>
          </a:ln>
        </p:spPr>
      </p:cxnSp>
      <p:cxnSp>
        <p:nvCxnSpPr>
          <p:cNvPr id="259" name="Google Shape;259;p31"/>
          <p:cNvCxnSpPr/>
          <p:nvPr/>
        </p:nvCxnSpPr>
        <p:spPr>
          <a:xfrm>
            <a:off x="5679060" y="1654375"/>
            <a:ext cx="0" cy="726300"/>
          </a:xfrm>
          <a:prstGeom prst="straightConnector1">
            <a:avLst/>
          </a:prstGeom>
          <a:noFill/>
          <a:ln w="19050" cap="flat" cmpd="sng">
            <a:solidFill>
              <a:srgbClr val="F3F3F3"/>
            </a:solidFill>
            <a:prstDash val="solid"/>
            <a:round/>
            <a:headEnd type="oval" w="med" len="med"/>
            <a:tailEnd type="oval" w="med" len="med"/>
          </a:ln>
        </p:spPr>
      </p:cxnSp>
      <p:grpSp>
        <p:nvGrpSpPr>
          <p:cNvPr id="260" name="Google Shape;260;p31"/>
          <p:cNvGrpSpPr/>
          <p:nvPr/>
        </p:nvGrpSpPr>
        <p:grpSpPr>
          <a:xfrm>
            <a:off x="1103095" y="1799584"/>
            <a:ext cx="379958" cy="379958"/>
            <a:chOff x="1190625" y="238125"/>
            <a:chExt cx="5219200" cy="5219200"/>
          </a:xfrm>
        </p:grpSpPr>
        <p:sp>
          <p:nvSpPr>
            <p:cNvPr id="261" name="Google Shape;261;p31"/>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31"/>
          <p:cNvCxnSpPr/>
          <p:nvPr/>
        </p:nvCxnSpPr>
        <p:spPr>
          <a:xfrm>
            <a:off x="1670331" y="2981236"/>
            <a:ext cx="0" cy="726300"/>
          </a:xfrm>
          <a:prstGeom prst="straightConnector1">
            <a:avLst/>
          </a:prstGeom>
          <a:noFill/>
          <a:ln w="19050" cap="flat" cmpd="sng">
            <a:solidFill>
              <a:srgbClr val="F3F3F3"/>
            </a:solidFill>
            <a:prstDash val="solid"/>
            <a:round/>
            <a:headEnd type="oval" w="med" len="med"/>
            <a:tailEnd type="oval" w="med" len="med"/>
          </a:ln>
        </p:spPr>
      </p:cxnSp>
      <p:cxnSp>
        <p:nvCxnSpPr>
          <p:cNvPr id="354" name="Google Shape;354;p31"/>
          <p:cNvCxnSpPr/>
          <p:nvPr/>
        </p:nvCxnSpPr>
        <p:spPr>
          <a:xfrm>
            <a:off x="5679060" y="3015969"/>
            <a:ext cx="0" cy="726300"/>
          </a:xfrm>
          <a:prstGeom prst="straightConnector1">
            <a:avLst/>
          </a:prstGeom>
          <a:noFill/>
          <a:ln w="19050" cap="flat" cmpd="sng">
            <a:solidFill>
              <a:srgbClr val="F3F3F3"/>
            </a:solidFill>
            <a:prstDash val="solid"/>
            <a:round/>
            <a:headEnd type="oval" w="med" len="med"/>
            <a:tailEnd type="oval" w="med" len="med"/>
          </a:ln>
        </p:spPr>
      </p:cxnSp>
      <p:grpSp>
        <p:nvGrpSpPr>
          <p:cNvPr id="355" name="Google Shape;355;p31"/>
          <p:cNvGrpSpPr/>
          <p:nvPr/>
        </p:nvGrpSpPr>
        <p:grpSpPr>
          <a:xfrm>
            <a:off x="1131419" y="3142664"/>
            <a:ext cx="379870" cy="403444"/>
            <a:chOff x="1343100" y="238125"/>
            <a:chExt cx="4914225" cy="5219200"/>
          </a:xfrm>
        </p:grpSpPr>
        <p:sp>
          <p:nvSpPr>
            <p:cNvPr id="356" name="Google Shape;356;p31"/>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 name="TextBox 401"/>
          <p:cNvSpPr txBox="1"/>
          <p:nvPr/>
        </p:nvSpPr>
        <p:spPr>
          <a:xfrm>
            <a:off x="8791218" y="4700346"/>
            <a:ext cx="231500" cy="307777"/>
          </a:xfrm>
          <a:prstGeom prst="rect">
            <a:avLst/>
          </a:prstGeom>
          <a:noFill/>
        </p:spPr>
        <p:txBody>
          <a:bodyPr wrap="square" rtlCol="0">
            <a:spAutoFit/>
          </a:bodyPr>
          <a:lstStyle/>
          <a:p>
            <a:r>
              <a:rPr lang="en-US" b="1">
                <a:solidFill>
                  <a:schemeClr val="tx2"/>
                </a:solidFill>
                <a:latin typeface="+mj-lt"/>
              </a:rPr>
              <a:t>6</a:t>
            </a:r>
          </a:p>
        </p:txBody>
      </p:sp>
    </p:spTree>
    <p:extLst>
      <p:ext uri="{BB962C8B-B14F-4D97-AF65-F5344CB8AC3E}">
        <p14:creationId xmlns:p14="http://schemas.microsoft.com/office/powerpoint/2010/main" val="3528925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2">
                                            <p:txEl>
                                              <p:pRg st="1" end="1"/>
                                            </p:txEl>
                                          </p:spTgt>
                                        </p:tgtEl>
                                        <p:attrNameLst>
                                          <p:attrName>style.visibility</p:attrName>
                                        </p:attrNameLst>
                                      </p:cBhvr>
                                      <p:to>
                                        <p:strVal val="visible"/>
                                      </p:to>
                                    </p:set>
                                    <p:animEffect transition="in" filter="fade">
                                      <p:cBhvr>
                                        <p:cTn id="7" dur="1000"/>
                                        <p:tgtEl>
                                          <p:spTgt spid="182">
                                            <p:txEl>
                                              <p:pRg st="1" end="1"/>
                                            </p:txEl>
                                          </p:spTgt>
                                        </p:tgtEl>
                                      </p:cBhvr>
                                    </p:animEffect>
                                    <p:anim calcmode="lin" valueType="num">
                                      <p:cBhvr>
                                        <p:cTn id="8" dur="1000" fill="hold"/>
                                        <p:tgtEl>
                                          <p:spTgt spid="182">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18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184">
                                            <p:txEl>
                                              <p:pRg st="0" end="0"/>
                                            </p:txEl>
                                          </p:spTgt>
                                        </p:tgtEl>
                                        <p:attrNameLst>
                                          <p:attrName>style.visibility</p:attrName>
                                        </p:attrNameLst>
                                      </p:cBhvr>
                                      <p:to>
                                        <p:strVal val="visible"/>
                                      </p:to>
                                    </p:set>
                                    <p:animEffect transition="in" filter="barn(inVertical)">
                                      <p:cBhvr>
                                        <p:cTn id="14" dur="500"/>
                                        <p:tgtEl>
                                          <p:spTgt spid="184">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185">
                                            <p:txEl>
                                              <p:pRg st="0" end="0"/>
                                            </p:txEl>
                                          </p:spTgt>
                                        </p:tgtEl>
                                        <p:attrNameLst>
                                          <p:attrName>style.visibility</p:attrName>
                                        </p:attrNameLst>
                                      </p:cBhvr>
                                      <p:to>
                                        <p:strVal val="visible"/>
                                      </p:to>
                                    </p:set>
                                    <p:animEffect transition="in" filter="wipe(down)">
                                      <p:cBhvr>
                                        <p:cTn id="19" dur="500"/>
                                        <p:tgtEl>
                                          <p:spTgt spid="18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2" grpId="0" build="p"/>
      <p:bldP spid="184" grpId="0" build="p"/>
      <p:bldP spid="18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1"/>
        <p:cNvGrpSpPr/>
        <p:nvPr/>
      </p:nvGrpSpPr>
      <p:grpSpPr>
        <a:xfrm>
          <a:off x="0" y="0"/>
          <a:ext cx="0" cy="0"/>
          <a:chOff x="0" y="0"/>
          <a:chExt cx="0" cy="0"/>
        </a:xfrm>
      </p:grpSpPr>
      <p:sp>
        <p:nvSpPr>
          <p:cNvPr id="1792" name="Google Shape;1792;p4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lvl="0"/>
            <a:r>
              <a:rPr lang="en-US" sz="2800"/>
              <a:t>1. </a:t>
            </a:r>
            <a:r>
              <a:rPr lang="vi-VN" sz="2800"/>
              <a:t>Tổng quan về chiến lược chuyển đổi dữ liệu</a:t>
            </a:r>
            <a:endParaRPr>
              <a:solidFill>
                <a:srgbClr val="F3F3F3"/>
              </a:solidFill>
            </a:endParaRPr>
          </a:p>
        </p:txBody>
      </p:sp>
      <p:pic>
        <p:nvPicPr>
          <p:cNvPr id="1793" name="Google Shape;1793;p47"/>
          <p:cNvPicPr preferRelativeResize="0"/>
          <p:nvPr/>
        </p:nvPicPr>
        <p:blipFill>
          <a:blip r:embed="rId3">
            <a:alphaModFix/>
          </a:blip>
          <a:stretch>
            <a:fillRect/>
          </a:stretch>
        </p:blipFill>
        <p:spPr>
          <a:xfrm>
            <a:off x="1038728" y="1970175"/>
            <a:ext cx="3189475" cy="1840476"/>
          </a:xfrm>
          <a:prstGeom prst="rect">
            <a:avLst/>
          </a:prstGeom>
          <a:noFill/>
          <a:ln>
            <a:noFill/>
          </a:ln>
        </p:spPr>
      </p:pic>
      <p:pic>
        <p:nvPicPr>
          <p:cNvPr id="1794" name="Google Shape;1794;p47"/>
          <p:cNvPicPr preferRelativeResize="0"/>
          <p:nvPr/>
        </p:nvPicPr>
        <p:blipFill rotWithShape="1">
          <a:blip r:embed="rId4">
            <a:alphaModFix/>
          </a:blip>
          <a:srcRect l="25302" r="25297"/>
          <a:stretch/>
        </p:blipFill>
        <p:spPr>
          <a:xfrm>
            <a:off x="5268950" y="1356950"/>
            <a:ext cx="2845450" cy="3240024"/>
          </a:xfrm>
          <a:prstGeom prst="rect">
            <a:avLst/>
          </a:prstGeom>
          <a:noFill/>
          <a:ln>
            <a:noFill/>
          </a:ln>
        </p:spPr>
      </p:pic>
      <p:pic>
        <p:nvPicPr>
          <p:cNvPr id="5" name="Picture 4"/>
          <p:cNvPicPr/>
          <p:nvPr/>
        </p:nvPicPr>
        <p:blipFill>
          <a:blip r:embed="rId5">
            <a:extLst>
              <a:ext uri="{28A0092B-C50C-407E-A947-70E740481C1C}">
                <a14:useLocalDpi xmlns:a14="http://schemas.microsoft.com/office/drawing/2010/main" val="0"/>
              </a:ext>
            </a:extLst>
          </a:blip>
          <a:srcRect/>
          <a:stretch>
            <a:fillRect/>
          </a:stretch>
        </p:blipFill>
        <p:spPr bwMode="auto">
          <a:xfrm>
            <a:off x="1413162" y="2171700"/>
            <a:ext cx="6616605" cy="2526601"/>
          </a:xfrm>
          <a:prstGeom prst="rect">
            <a:avLst/>
          </a:prstGeom>
          <a:noFill/>
          <a:ln>
            <a:noFill/>
          </a:ln>
        </p:spPr>
      </p:pic>
      <p:sp>
        <p:nvSpPr>
          <p:cNvPr id="2" name="TextBox 1"/>
          <p:cNvSpPr txBox="1"/>
          <p:nvPr/>
        </p:nvSpPr>
        <p:spPr>
          <a:xfrm>
            <a:off x="1413163" y="1278702"/>
            <a:ext cx="6242170" cy="1200329"/>
          </a:xfrm>
          <a:prstGeom prst="rect">
            <a:avLst/>
          </a:prstGeom>
          <a:noFill/>
        </p:spPr>
        <p:txBody>
          <a:bodyPr wrap="square" rtlCol="0">
            <a:spAutoFit/>
          </a:bodyPr>
          <a:lstStyle/>
          <a:p>
            <a:pPr lvl="0"/>
            <a:r>
              <a:rPr lang="en-US" sz="1800" b="1">
                <a:solidFill>
                  <a:schemeClr val="accent4"/>
                </a:solidFill>
                <a:latin typeface="Fira Sans Condensed" panose="020B0604020202020204" charset="0"/>
              </a:rPr>
              <a:t>Tạo hệ thống phân cấp khái niệm cho dữ liệu danh nghĩa (Concept hierarchy generation for nominal data)</a:t>
            </a:r>
            <a:r>
              <a:rPr lang="en-US" sz="1800">
                <a:solidFill>
                  <a:schemeClr val="accent4"/>
                </a:solidFill>
                <a:latin typeface="Fira Sans Condensed" panose="020B0604020202020204" charset="0"/>
              </a:rPr>
              <a:t>, các thuộc tính có thể được khái quát hóa thành các khái niệm cấp cao hơn</a:t>
            </a:r>
          </a:p>
          <a:p>
            <a:endParaRPr lang="en-US" sz="1800">
              <a:solidFill>
                <a:schemeClr val="accent4"/>
              </a:solidFill>
              <a:latin typeface="Fira Sans Condensed" panose="020B0604020202020204" charset="0"/>
            </a:endParaRPr>
          </a:p>
        </p:txBody>
      </p:sp>
      <p:sp>
        <p:nvSpPr>
          <p:cNvPr id="7" name="TextBox 6"/>
          <p:cNvSpPr txBox="1"/>
          <p:nvPr/>
        </p:nvSpPr>
        <p:spPr>
          <a:xfrm>
            <a:off x="8791218" y="4700346"/>
            <a:ext cx="231500" cy="307777"/>
          </a:xfrm>
          <a:prstGeom prst="rect">
            <a:avLst/>
          </a:prstGeom>
          <a:noFill/>
        </p:spPr>
        <p:txBody>
          <a:bodyPr wrap="square" rtlCol="0">
            <a:spAutoFit/>
          </a:bodyPr>
          <a:lstStyle/>
          <a:p>
            <a:r>
              <a:rPr lang="en-US" b="1">
                <a:solidFill>
                  <a:schemeClr val="tx2"/>
                </a:solidFill>
                <a:latin typeface="+mj-lt"/>
              </a:rPr>
              <a:t>7</a:t>
            </a:r>
          </a:p>
        </p:txBody>
      </p:sp>
    </p:spTree>
    <p:extLst>
      <p:ext uri="{BB962C8B-B14F-4D97-AF65-F5344CB8AC3E}">
        <p14:creationId xmlns:p14="http://schemas.microsoft.com/office/powerpoint/2010/main" val="937600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lvl="0" algn="ctr"/>
            <a:r>
              <a:rPr lang="en-US" sz="4800"/>
              <a:t>Chuyển đổi dữ liệu bằng cách chuẩn hóa</a:t>
            </a:r>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mtClean="0"/>
              <a:t>02</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rgbClr val="F3F3F3"/>
            </a:solidFill>
            <a:prstDash val="solid"/>
            <a:round/>
            <a:headEnd type="oval" w="med" len="med"/>
            <a:tailEnd type="oval" w="med" len="med"/>
          </a:ln>
        </p:spPr>
      </p:cxnSp>
      <p:sp>
        <p:nvSpPr>
          <p:cNvPr id="6" name="TextBox 5"/>
          <p:cNvSpPr txBox="1"/>
          <p:nvPr/>
        </p:nvSpPr>
        <p:spPr>
          <a:xfrm>
            <a:off x="8791218" y="4700346"/>
            <a:ext cx="231500" cy="307777"/>
          </a:xfrm>
          <a:prstGeom prst="rect">
            <a:avLst/>
          </a:prstGeom>
          <a:noFill/>
        </p:spPr>
        <p:txBody>
          <a:bodyPr wrap="square" rtlCol="0">
            <a:spAutoFit/>
          </a:bodyPr>
          <a:lstStyle/>
          <a:p>
            <a:r>
              <a:rPr lang="en-US" b="1">
                <a:solidFill>
                  <a:schemeClr val="tx2"/>
                </a:solidFill>
                <a:latin typeface="+mj-lt"/>
              </a:rPr>
              <a:t>8</a:t>
            </a:r>
          </a:p>
        </p:txBody>
      </p:sp>
    </p:spTree>
    <p:extLst>
      <p:ext uri="{BB962C8B-B14F-4D97-AF65-F5344CB8AC3E}">
        <p14:creationId xmlns:p14="http://schemas.microsoft.com/office/powerpoint/2010/main" val="36928541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sz="3200" smtClean="0"/>
              <a:t>2. Chuyển </a:t>
            </a:r>
            <a:r>
              <a:rPr lang="en-US" sz="3200"/>
              <a:t>đổi dữ liệu bằng cách chuẩn hóa</a:t>
            </a:r>
          </a:p>
        </p:txBody>
      </p:sp>
      <p:sp>
        <p:nvSpPr>
          <p:cNvPr id="6" name="Rectangle 5"/>
          <p:cNvSpPr/>
          <p:nvPr/>
        </p:nvSpPr>
        <p:spPr>
          <a:xfrm>
            <a:off x="561047" y="1436346"/>
            <a:ext cx="7284027" cy="338554"/>
          </a:xfrm>
          <a:prstGeom prst="rect">
            <a:avLst/>
          </a:prstGeom>
        </p:spPr>
        <p:txBody>
          <a:bodyPr wrap="square">
            <a:spAutoFit/>
          </a:bodyPr>
          <a:lstStyle/>
          <a:p>
            <a:r>
              <a:rPr lang="en-US" sz="1600" smtClean="0">
                <a:solidFill>
                  <a:schemeClr val="tx2"/>
                </a:solidFill>
                <a:latin typeface="Rajdhani" panose="020B0604020202020204" charset="0"/>
                <a:ea typeface="Calibri" panose="020F0502020204030204" pitchFamily="34" charset="0"/>
                <a:cs typeface="Rajdhani" panose="020B0604020202020204" charset="0"/>
              </a:rPr>
              <a:t>- Đơn </a:t>
            </a:r>
            <a:r>
              <a:rPr lang="en-US" sz="1600">
                <a:solidFill>
                  <a:schemeClr val="tx2"/>
                </a:solidFill>
                <a:latin typeface="Rajdhani" panose="020B0604020202020204" charset="0"/>
                <a:ea typeface="Calibri" panose="020F0502020204030204" pitchFamily="34" charset="0"/>
                <a:cs typeface="Rajdhani" panose="020B0604020202020204" charset="0"/>
              </a:rPr>
              <a:t>vị đo lường được sử dụng có thể ảnh hưởng đến việc phân tích dữ </a:t>
            </a:r>
            <a:r>
              <a:rPr lang="en-US" sz="1600" smtClean="0">
                <a:solidFill>
                  <a:schemeClr val="tx2"/>
                </a:solidFill>
                <a:latin typeface="Rajdhani" panose="020B0604020202020204" charset="0"/>
                <a:ea typeface="Calibri" panose="020F0502020204030204" pitchFamily="34" charset="0"/>
                <a:cs typeface="Rajdhani" panose="020B0604020202020204" charset="0"/>
              </a:rPr>
              <a:t>liệu</a:t>
            </a:r>
            <a:endParaRPr lang="en-US" sz="1600" smtClean="0">
              <a:solidFill>
                <a:schemeClr val="tx2"/>
              </a:solidFill>
              <a:latin typeface="Rajdhani" panose="020B0604020202020204" charset="0"/>
              <a:ea typeface="Calibri" panose="020F0502020204030204" pitchFamily="34" charset="0"/>
              <a:cs typeface="Rajdhani" panose="020B0604020202020204" charset="0"/>
            </a:endParaRPr>
          </a:p>
        </p:txBody>
      </p:sp>
      <p:sp>
        <p:nvSpPr>
          <p:cNvPr id="2" name="TextBox 1"/>
          <p:cNvSpPr txBox="1"/>
          <p:nvPr/>
        </p:nvSpPr>
        <p:spPr>
          <a:xfrm>
            <a:off x="561047" y="1899167"/>
            <a:ext cx="7863053" cy="523220"/>
          </a:xfrm>
          <a:prstGeom prst="rect">
            <a:avLst/>
          </a:prstGeom>
          <a:noFill/>
        </p:spPr>
        <p:txBody>
          <a:bodyPr wrap="square" rtlCol="0">
            <a:spAutoFit/>
          </a:bodyPr>
          <a:lstStyle/>
          <a:p>
            <a:r>
              <a:rPr lang="en-US">
                <a:solidFill>
                  <a:schemeClr val="tx2"/>
                </a:solidFill>
              </a:rPr>
              <a:t>Ví dụ: thay đổi đơn vị đo lường từ mét sang inch cho chiều cao hoặc từ kilôgam sang pound cho cân nặng, có thể dẫn đến kết quả rất khác </a:t>
            </a:r>
            <a:r>
              <a:rPr lang="en-US">
                <a:solidFill>
                  <a:schemeClr val="tx2"/>
                </a:solidFill>
              </a:rPr>
              <a:t>nhau</a:t>
            </a:r>
            <a:r>
              <a:rPr lang="en-US" smtClean="0">
                <a:solidFill>
                  <a:schemeClr val="tx2"/>
                </a:solidFill>
              </a:rPr>
              <a:t>.</a:t>
            </a:r>
          </a:p>
        </p:txBody>
      </p:sp>
      <p:sp>
        <p:nvSpPr>
          <p:cNvPr id="3" name="TextBox 2"/>
          <p:cNvSpPr txBox="1"/>
          <p:nvPr/>
        </p:nvSpPr>
        <p:spPr>
          <a:xfrm>
            <a:off x="561047" y="2546654"/>
            <a:ext cx="7993682" cy="523220"/>
          </a:xfrm>
          <a:prstGeom prst="rect">
            <a:avLst/>
          </a:prstGeom>
          <a:noFill/>
        </p:spPr>
        <p:txBody>
          <a:bodyPr wrap="square" rtlCol="0">
            <a:spAutoFit/>
          </a:bodyPr>
          <a:lstStyle/>
          <a:p>
            <a:r>
              <a:rPr lang="en-US">
                <a:solidFill>
                  <a:schemeClr val="tx2"/>
                </a:solidFill>
              </a:rPr>
              <a:t>- Việc thể hiện một thuộc tính bằng các đơn vị nhỏ hơn sẽ dẫn đến phạm vi lớn hơn cho thuộc tính đó và do đó có xu hướng mang lại cho thuộc tính đó hiệu ứng hoặc "trọng lượng" lớn </a:t>
            </a:r>
            <a:r>
              <a:rPr lang="en-US">
                <a:solidFill>
                  <a:schemeClr val="tx2"/>
                </a:solidFill>
              </a:rPr>
              <a:t>hơn</a:t>
            </a:r>
            <a:r>
              <a:rPr lang="en-US" smtClean="0">
                <a:solidFill>
                  <a:schemeClr val="tx2"/>
                </a:solidFill>
              </a:rPr>
              <a:t>.</a:t>
            </a:r>
            <a:endParaRPr lang="en-US">
              <a:solidFill>
                <a:schemeClr val="tx2"/>
              </a:solidFill>
            </a:endParaRPr>
          </a:p>
        </p:txBody>
      </p:sp>
      <p:sp>
        <p:nvSpPr>
          <p:cNvPr id="4" name="TextBox 3"/>
          <p:cNvSpPr txBox="1"/>
          <p:nvPr/>
        </p:nvSpPr>
        <p:spPr>
          <a:xfrm>
            <a:off x="561047" y="3194141"/>
            <a:ext cx="7993682" cy="523220"/>
          </a:xfrm>
          <a:prstGeom prst="rect">
            <a:avLst/>
          </a:prstGeom>
          <a:noFill/>
        </p:spPr>
        <p:txBody>
          <a:bodyPr wrap="square" rtlCol="0">
            <a:spAutoFit/>
          </a:bodyPr>
          <a:lstStyle/>
          <a:p>
            <a:r>
              <a:rPr lang="en-US">
                <a:solidFill>
                  <a:schemeClr val="tx2"/>
                </a:solidFill>
              </a:rPr>
              <a:t>- Để tránh phụ thuộc vào việc lựa chọn đơn vị đo lường, dữ liệu nên được chuẩn hóa </a:t>
            </a:r>
          </a:p>
          <a:p>
            <a:endParaRPr lang="en-US"/>
          </a:p>
        </p:txBody>
      </p:sp>
      <p:sp>
        <p:nvSpPr>
          <p:cNvPr id="7" name="TextBox 6"/>
          <p:cNvSpPr txBox="1"/>
          <p:nvPr/>
        </p:nvSpPr>
        <p:spPr>
          <a:xfrm>
            <a:off x="561047" y="3602737"/>
            <a:ext cx="7863053" cy="769441"/>
          </a:xfrm>
          <a:prstGeom prst="rect">
            <a:avLst/>
          </a:prstGeom>
          <a:noFill/>
        </p:spPr>
        <p:txBody>
          <a:bodyPr wrap="square" rtlCol="0">
            <a:spAutoFit/>
          </a:bodyPr>
          <a:lstStyle/>
          <a:p>
            <a:r>
              <a:rPr lang="en-US" sz="1600">
                <a:solidFill>
                  <a:schemeClr val="tx2"/>
                </a:solidFill>
                <a:latin typeface="Rajdhani" panose="020B0604020202020204" charset="0"/>
                <a:cs typeface="Rajdhani" panose="020B0604020202020204" charset="0"/>
              </a:rPr>
              <a:t>- </a:t>
            </a:r>
            <a:r>
              <a:rPr lang="en-US">
                <a:solidFill>
                  <a:schemeClr val="tx2"/>
                </a:solidFill>
              </a:rPr>
              <a:t>Có nhiều phương pháp để chuẩn hóa dữ liệu. Chúng tôi nghiên cứu chuẩn hóa Min-Max, chuẩn hóa z-score và chuẩn hóa theo tỷ lệ thập phân.</a:t>
            </a:r>
            <a:endParaRPr lang="en-US" sz="1600">
              <a:solidFill>
                <a:schemeClr val="tx2"/>
              </a:solidFill>
              <a:latin typeface="Rajdhani" panose="020B0604020202020204" charset="0"/>
              <a:cs typeface="Rajdhani" panose="020B0604020202020204" charset="0"/>
            </a:endParaRPr>
          </a:p>
          <a:p>
            <a:endParaRPr lang="en-US"/>
          </a:p>
        </p:txBody>
      </p:sp>
      <p:sp>
        <p:nvSpPr>
          <p:cNvPr id="8" name="TextBox 7"/>
          <p:cNvSpPr txBox="1"/>
          <p:nvPr/>
        </p:nvSpPr>
        <p:spPr>
          <a:xfrm>
            <a:off x="8791218" y="4700346"/>
            <a:ext cx="231500" cy="307777"/>
          </a:xfrm>
          <a:prstGeom prst="rect">
            <a:avLst/>
          </a:prstGeom>
          <a:noFill/>
        </p:spPr>
        <p:txBody>
          <a:bodyPr wrap="square" rtlCol="0">
            <a:spAutoFit/>
          </a:bodyPr>
          <a:lstStyle/>
          <a:p>
            <a:r>
              <a:rPr lang="en-US" b="1">
                <a:solidFill>
                  <a:schemeClr val="tx2"/>
                </a:solidFill>
                <a:latin typeface="+mj-lt"/>
              </a:rPr>
              <a:t>9</a:t>
            </a:r>
          </a:p>
        </p:txBody>
      </p:sp>
    </p:spTree>
    <p:extLst>
      <p:ext uri="{BB962C8B-B14F-4D97-AF65-F5344CB8AC3E}">
        <p14:creationId xmlns:p14="http://schemas.microsoft.com/office/powerpoint/2010/main" val="3581936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arn(inVertical)">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arn(inVertical)">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7" grpId="0"/>
    </p:bldLst>
  </p:timing>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ài liệu" ma:contentTypeID="0x0101004781C7500E62434FB7D5D3F3E04F61F4" ma:contentTypeVersion="2" ma:contentTypeDescription="Tạo tài liệu mới." ma:contentTypeScope="" ma:versionID="78f0d6d41ffedfcadf22c42307dfeacd">
  <xsd:schema xmlns:xsd="http://www.w3.org/2001/XMLSchema" xmlns:xs="http://www.w3.org/2001/XMLSchema" xmlns:p="http://schemas.microsoft.com/office/2006/metadata/properties" xmlns:ns2="9e3552dd-0d52-4135-8830-6f68f606ae9f" targetNamespace="http://schemas.microsoft.com/office/2006/metadata/properties" ma:root="true" ma:fieldsID="a36b91e5afa943dd2877aa4403c4884a" ns2:_="">
    <xsd:import namespace="9e3552dd-0d52-4135-8830-6f68f606ae9f"/>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3552dd-0d52-4135-8830-6f68f606ae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Loại Nội dung"/>
        <xsd:element ref="dc:title" minOccurs="0" maxOccurs="1" ma:index="4" ma:displayName="Tiêu đ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CE46790-B355-43FD-9999-18B7D24750EC}"/>
</file>

<file path=customXml/itemProps2.xml><?xml version="1.0" encoding="utf-8"?>
<ds:datastoreItem xmlns:ds="http://schemas.openxmlformats.org/officeDocument/2006/customXml" ds:itemID="{8037366E-2902-4DC8-9160-99E94463EAE8}"/>
</file>

<file path=customXml/itemProps3.xml><?xml version="1.0" encoding="utf-8"?>
<ds:datastoreItem xmlns:ds="http://schemas.openxmlformats.org/officeDocument/2006/customXml" ds:itemID="{A0DAF6B3-2949-4807-AD1A-36E96FA9519F}"/>
</file>

<file path=docProps/app.xml><?xml version="1.0" encoding="utf-8"?>
<Properties xmlns="http://schemas.openxmlformats.org/officeDocument/2006/extended-properties" xmlns:vt="http://schemas.openxmlformats.org/officeDocument/2006/docPropsVTypes">
  <TotalTime>1615</TotalTime>
  <Words>1515</Words>
  <Application>Microsoft Office PowerPoint</Application>
  <PresentationFormat>On-screen Show (16:9)</PresentationFormat>
  <Paragraphs>158</Paragraphs>
  <Slides>32</Slides>
  <Notes>25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Rajdhani</vt:lpstr>
      <vt:lpstr>Calibri</vt:lpstr>
      <vt:lpstr>Josefin Slab</vt:lpstr>
      <vt:lpstr>Fira Sans Condensed</vt:lpstr>
      <vt:lpstr>Advent Pro Light</vt:lpstr>
      <vt:lpstr>Arial</vt:lpstr>
      <vt:lpstr>Anton</vt:lpstr>
      <vt:lpstr>Fira Sans Condensed Light</vt:lpstr>
      <vt:lpstr>Ai Tech Agency by Slidesgo</vt:lpstr>
      <vt:lpstr>Data Transformation                ----------and ---------- Data Discretization</vt:lpstr>
      <vt:lpstr>Liên Nhóm 9-10-11 </vt:lpstr>
      <vt:lpstr>Tổng quan về chiến lược chuyển đổi dữ liệu</vt:lpstr>
      <vt:lpstr>Tổng quan về chiến lược chuyển đổi dữ liệu</vt:lpstr>
      <vt:lpstr>1. Tổng quan về chiến lược chuyển đổi dữ liệu</vt:lpstr>
      <vt:lpstr>1. Tổng quan về chiến lược chuyển đổi dữ liệu</vt:lpstr>
      <vt:lpstr>1. Tổng quan về chiến lược chuyển đổi dữ liệu</vt:lpstr>
      <vt:lpstr>Chuyển đổi dữ liệu bằng cách chuẩn hóa</vt:lpstr>
      <vt:lpstr>2. Chuyển đổi dữ liệu bằng cách chuẩn hóa</vt:lpstr>
      <vt:lpstr>2. Chuyển đổi dữ liệu bằng cách chuẩn hóa</vt:lpstr>
      <vt:lpstr>2. Chuyển đổi dữ liệu bằng cách chuẩn hóa</vt:lpstr>
      <vt:lpstr>2. Chuyển đổi dữ liệu bằng cách chuẩn hóa</vt:lpstr>
      <vt:lpstr>PowerPoint Presentation</vt:lpstr>
      <vt:lpstr>2. Chuyển đổi dữ liệu bằng cách chuẩn hóa</vt:lpstr>
      <vt:lpstr>2. Chuyển đổi dữ liệu bằng cách chuẩn hóa</vt:lpstr>
      <vt:lpstr>Binning (Đóng Thùng) </vt:lpstr>
      <vt:lpstr>Binning</vt:lpstr>
      <vt:lpstr>Phân tích rời rạc bằng biểu đồ tần suất</vt:lpstr>
      <vt:lpstr>4. Phân tích rời rạc bằng biểu đồ tần suất</vt:lpstr>
      <vt:lpstr>4. Phân tích rời rạc bằng biểu đồ tần suất</vt:lpstr>
      <vt:lpstr>4. Phân tích rời rạc bằng biểu đồ tần suất</vt:lpstr>
      <vt:lpstr>Cải tiến theo cụm,  cây quyết định, Phân tích tương quan</vt:lpstr>
      <vt:lpstr>Phân cụm dữ liệu là bài toán gom nhóm các đối tượng dữ liệu vào thành từng cụm (cluster) sao cho các đối tượng trong cùng một cụm có sự tương đồng theo một tiêu chí nào đó</vt:lpstr>
      <vt:lpstr>Cây quyết định ( decision tree) là một đồ thị của các quyết định và các hậu quả có thể của nó (bao gồm rủi ro và hao phí tài nguyên). Cây quyết định được sử dụng để xây dựng một kế hoạch nhằm đạt được mục tiêu mong muốn.</vt:lpstr>
      <vt:lpstr>PowerPoint Presentation</vt:lpstr>
      <vt:lpstr>Phân Tích tương quan có thể được dùng cho việc phân rã Các phương pháp phân rã chúng ta đã nghiên cứu đến nay đều sử dụng chiến thuật phân chia từ trên xuống</vt:lpstr>
      <vt:lpstr>Tạo hệ thống phân cấp khái niệm cho dữ liệu danh nghĩa</vt:lpstr>
      <vt:lpstr>6.1: Đặc tả thứ tự từng phần của các thuộc tính</vt:lpstr>
      <vt:lpstr>6.2: Đặc tả một phần của hệ thống phân cấp bằng cách nhóm dữ liệu tường minh</vt:lpstr>
      <vt:lpstr>6.3 Đặc tả của một tập hợp các thuộc tính, nhưng không phải thứ tự  từng phần của chúng</vt:lpstr>
      <vt:lpstr>6.4: Đặc tả kỹ thuật của chỉ một phần của tập hợp các thuộc tính</vt:lpstr>
      <vt:lpstr>Thank You for  Watching &lt;3 &lt;3 &lt;3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Transformation                ----------and ---------- Data Discretization</dc:title>
  <cp:lastModifiedBy>DongNv</cp:lastModifiedBy>
  <cp:revision>57</cp:revision>
  <dcterms:modified xsi:type="dcterms:W3CDTF">2020-10-15T15:53:18Z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0x0101004781C7500E62434FB7D5D3F3E04F61F4</vt:lpwstr>
  </property>
</Properties>
</file>